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71" r:id="rId4"/>
    <p:sldId id="266" r:id="rId5"/>
    <p:sldId id="267" r:id="rId6"/>
    <p:sldId id="256" r:id="rId7"/>
    <p:sldId id="261" r:id="rId8"/>
    <p:sldId id="276" r:id="rId9"/>
    <p:sldId id="274" r:id="rId10"/>
    <p:sldId id="278" r:id="rId11"/>
    <p:sldId id="275" r:id="rId12"/>
    <p:sldId id="279" r:id="rId13"/>
    <p:sldId id="281" r:id="rId14"/>
    <p:sldId id="280" r:id="rId15"/>
    <p:sldId id="268" r:id="rId16"/>
    <p:sldId id="264" r:id="rId17"/>
    <p:sldId id="270" r:id="rId18"/>
    <p:sldId id="283" r:id="rId1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33C"/>
    <a:srgbClr val="9BBB5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2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ojiro\Software\SSS\ss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ojiro\Software\SSS\sss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868110236220469E-2"/>
          <c:y val="9.0155844416327222E-2"/>
          <c:w val="0.84876116554677106"/>
          <c:h val="0.83230888416801918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C00000"/>
              </a:solidFill>
              <a:ln w="85725">
                <a:noFill/>
              </a:ln>
              <a:effectLst/>
            </c:spPr>
          </c:marker>
          <c:dPt>
            <c:idx val="8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9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0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1"/>
            <c:marker>
              <c:symbol val="none"/>
            </c:marker>
            <c:bubble3D val="0"/>
          </c:dPt>
          <c:dPt>
            <c:idx val="12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3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4"/>
            <c:marker>
              <c:symbol val="none"/>
            </c:marker>
            <c:bubble3D val="0"/>
          </c:dPt>
          <c:dPt>
            <c:idx val="15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6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7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8"/>
            <c:marker>
              <c:symbol val="none"/>
            </c:marker>
            <c:bubble3D val="0"/>
          </c:dPt>
          <c:dPt>
            <c:idx val="19"/>
            <c:marker>
              <c:symbol val="none"/>
            </c:marker>
            <c:bubble3D val="0"/>
          </c:dPt>
          <c:dPt>
            <c:idx val="20"/>
            <c:marker>
              <c:symbol val="none"/>
            </c:marker>
            <c:bubble3D val="0"/>
          </c:dPt>
          <c:dPt>
            <c:idx val="21"/>
            <c:marker>
              <c:symbol val="none"/>
            </c:marker>
            <c:bubble3D val="0"/>
          </c:dPt>
          <c:dPt>
            <c:idx val="22"/>
            <c:marker>
              <c:symbol val="none"/>
            </c:marker>
            <c:bubble3D val="0"/>
          </c:dPt>
          <c:dPt>
            <c:idx val="23"/>
            <c:marker>
              <c:symbol val="diamond"/>
              <c:size val="10"/>
              <c:spPr>
                <a:solidFill>
                  <a:schemeClr val="accent6">
                    <a:lumMod val="75000"/>
                  </a:schemeClr>
                </a:solidFill>
                <a:ln w="85725">
                  <a:noFill/>
                </a:ln>
                <a:effectLst/>
              </c:spPr>
            </c:marker>
            <c:bubble3D val="0"/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altLang="ja-JP" sz="2000" i="1"/>
                      <a:t>x</a:t>
                    </a:r>
                    <a:r>
                      <a:rPr lang="en-US" altLang="ja-JP" sz="2000" baseline="-25000"/>
                      <a:t>5</a:t>
                    </a:r>
                    <a:endParaRPr lang="en-US" altLang="ja-JP" baseline="-25000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altLang="ja-JP" sz="2000" i="1"/>
                      <a:t>x</a:t>
                    </a:r>
                    <a:r>
                      <a:rPr lang="en-US" altLang="ja-JP" sz="2000" baseline="-25000"/>
                      <a:t>8</a:t>
                    </a:r>
                    <a:endParaRPr lang="en-US" altLang="ja-JP" baseline="-25000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endParaRPr lang="en-US" altLang="ja-JP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endParaRPr lang="en-US" altLang="ja-JP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layout/>
              <c:tx>
                <c:rich>
                  <a:bodyPr/>
                  <a:lstStyle/>
                  <a:p>
                    <a:endParaRPr lang="en-US" altLang="ja-JP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layout/>
              <c:tx>
                <c:rich>
                  <a:bodyPr/>
                  <a:lstStyle/>
                  <a:p>
                    <a:endParaRPr lang="en-US" altLang="ja-JP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 altLang="en-US" sz="2000" i="1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O</a:t>
                    </a:r>
                    <a:r>
                      <a:rPr lang="en-US" altLang="en-US" sz="2000" baseline="-2500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2</a:t>
                    </a:r>
                    <a:endParaRPr lang="en-US" altLang="en-US" baseline="-2500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xVal>
            <c:numRef>
              <c:f>'D2 to D2'!$B$2:$B$25</c:f>
              <c:numCache>
                <c:formatCode>0.00</c:formatCode>
                <c:ptCount val="24"/>
                <c:pt idx="0">
                  <c:v>0.5</c:v>
                </c:pt>
                <c:pt idx="1">
                  <c:v>-1.5</c:v>
                </c:pt>
                <c:pt idx="2">
                  <c:v>-0.25</c:v>
                </c:pt>
                <c:pt idx="3">
                  <c:v>-0.75</c:v>
                </c:pt>
                <c:pt idx="4">
                  <c:v>1.9701425001453319</c:v>
                </c:pt>
                <c:pt idx="5">
                  <c:v>1.5547001962252291</c:v>
                </c:pt>
                <c:pt idx="6">
                  <c:v>2.5248426963705608</c:v>
                </c:pt>
                <c:pt idx="7">
                  <c:v>1</c:v>
                </c:pt>
                <c:pt idx="8">
                  <c:v>-2.5</c:v>
                </c:pt>
                <c:pt idx="9">
                  <c:v>1.5</c:v>
                </c:pt>
                <c:pt idx="10">
                  <c:v>1.75</c:v>
                </c:pt>
                <c:pt idx="11">
                  <c:v>-0.5</c:v>
                </c:pt>
                <c:pt idx="12">
                  <c:v>0.5</c:v>
                </c:pt>
                <c:pt idx="13">
                  <c:v>3</c:v>
                </c:pt>
                <c:pt idx="14">
                  <c:v>0.91382055212390045</c:v>
                </c:pt>
                <c:pt idx="15">
                  <c:v>3.25</c:v>
                </c:pt>
                <c:pt idx="16">
                  <c:v>-1</c:v>
                </c:pt>
                <c:pt idx="17">
                  <c:v>1.2</c:v>
                </c:pt>
                <c:pt idx="18">
                  <c:v>1.3</c:v>
                </c:pt>
                <c:pt idx="19">
                  <c:v>-0.75</c:v>
                </c:pt>
                <c:pt idx="20">
                  <c:v>3</c:v>
                </c:pt>
                <c:pt idx="21">
                  <c:v>3.25</c:v>
                </c:pt>
                <c:pt idx="22">
                  <c:v>0.12864691905185197</c:v>
                </c:pt>
              </c:numCache>
            </c:numRef>
          </c:xVal>
          <c:yVal>
            <c:numRef>
              <c:f>'D2 to D2'!$C$2:$C$25</c:f>
              <c:numCache>
                <c:formatCode>0.00</c:formatCode>
                <c:ptCount val="24"/>
                <c:pt idx="0">
                  <c:v>-1.8333333333333335</c:v>
                </c:pt>
                <c:pt idx="1">
                  <c:v>-1.1666666666666667</c:v>
                </c:pt>
                <c:pt idx="2">
                  <c:v>-0.75</c:v>
                </c:pt>
                <c:pt idx="3">
                  <c:v>-2.25</c:v>
                </c:pt>
                <c:pt idx="4">
                  <c:v>1.2425356250363331</c:v>
                </c:pt>
                <c:pt idx="5">
                  <c:v>1.8320502943378436</c:v>
                </c:pt>
                <c:pt idx="6">
                  <c:v>2.0745859193741767</c:v>
                </c:pt>
                <c:pt idx="7">
                  <c:v>1</c:v>
                </c:pt>
                <c:pt idx="8">
                  <c:v>-0.83333333333333348</c:v>
                </c:pt>
                <c:pt idx="9">
                  <c:v>-2.166666666666667</c:v>
                </c:pt>
                <c:pt idx="10">
                  <c:v>-2.25</c:v>
                </c:pt>
                <c:pt idx="11">
                  <c:v>-1.5</c:v>
                </c:pt>
                <c:pt idx="12">
                  <c:v>3.3286750519107517</c:v>
                </c:pt>
                <c:pt idx="13">
                  <c:v>-0.21883722439612363</c:v>
                </c:pt>
                <c:pt idx="14">
                  <c:v>2.7414616563717011</c:v>
                </c:pt>
                <c:pt idx="15">
                  <c:v>-0.57358845202681064</c:v>
                </c:pt>
                <c:pt idx="16">
                  <c:v>-3</c:v>
                </c:pt>
                <c:pt idx="17">
                  <c:v>3.5999999999999996</c:v>
                </c:pt>
                <c:pt idx="18">
                  <c:v>3.9000000000000004</c:v>
                </c:pt>
                <c:pt idx="19">
                  <c:v>-0.23325859341481348</c:v>
                </c:pt>
                <c:pt idx="20">
                  <c:v>2.4094383924740725</c:v>
                </c:pt>
                <c:pt idx="21">
                  <c:v>2.5856181915333316</c:v>
                </c:pt>
                <c:pt idx="22">
                  <c:v>0.38594075715555592</c:v>
                </c:pt>
              </c:numCache>
            </c:numRef>
          </c:yVal>
          <c:smooth val="0"/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758912"/>
        <c:axId val="44855296"/>
      </c:scatterChart>
      <c:valAx>
        <c:axId val="44758912"/>
        <c:scaling>
          <c:orientation val="minMax"/>
          <c:max val="4"/>
          <c:min val="-4"/>
        </c:scaling>
        <c:delete val="0"/>
        <c:axPos val="b"/>
        <c:title>
          <c:tx>
            <c:rich>
              <a:bodyPr rot="0" spcFirstLastPara="1" vertOverflow="ellipsis" vert="horz" wrap="square" anchor="t" anchorCtr="0"/>
              <a:lstStyle/>
              <a:p>
                <a:pPr>
                  <a:defRPr sz="2000" b="0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altLang="ja-JP" sz="2000" i="1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</a:t>
                </a:r>
                <a:r>
                  <a:rPr lang="en-US" altLang="ja-JP" sz="2000" baseline="-2500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ja-JP" altLang="en-US" sz="2000" baseline="-25000">
                  <a:solidFill>
                    <a:schemeClr val="accent5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5.3243000874890631E-2"/>
              <c:y val="3.8562025548498653E-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_ " sourceLinked="0"/>
        <c:majorTickMark val="cross"/>
        <c:minorTickMark val="none"/>
        <c:tickLblPos val="nextTo"/>
        <c:spPr>
          <a:noFill/>
          <a:ln w="9525" cap="flat" cmpd="sng" algn="ctr">
            <a:solidFill>
              <a:schemeClr val="accent5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855296"/>
        <c:crossesAt val="-4"/>
        <c:crossBetween val="midCat"/>
        <c:majorUnit val="1"/>
      </c:valAx>
      <c:valAx>
        <c:axId val="44855296"/>
        <c:scaling>
          <c:orientation val="minMax"/>
          <c:max val="4"/>
          <c:min val="-4"/>
        </c:scaling>
        <c:delete val="0"/>
        <c:axPos val="l"/>
        <c:title>
          <c:tx>
            <c:rich>
              <a:bodyPr rot="60000" spcFirstLastPara="1" vertOverflow="ellipsis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altLang="ja-JP" sz="2000" i="1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</a:t>
                </a:r>
                <a:r>
                  <a:rPr lang="en-US" altLang="ja-JP" sz="2000" baseline="-2500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ja-JP" altLang="en-US" sz="2000" baseline="-25000">
                  <a:solidFill>
                    <a:schemeClr val="accent5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93536443382459067"/>
              <c:y val="0.8737610502616628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_ " sourceLinked="0"/>
        <c:majorTickMark val="cross"/>
        <c:minorTickMark val="none"/>
        <c:tickLblPos val="nextTo"/>
        <c:spPr>
          <a:noFill/>
          <a:ln w="9525" cap="flat" cmpd="sng" algn="ctr">
            <a:solidFill>
              <a:schemeClr val="accent5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758912"/>
        <c:crossesAt val="-4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868110236220469E-2"/>
          <c:y val="9.0155844416327222E-2"/>
          <c:w val="0.84876116554677106"/>
          <c:h val="0.83230888416801918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C00000"/>
              </a:solidFill>
              <a:ln w="85725">
                <a:noFill/>
              </a:ln>
              <a:effectLst/>
            </c:spPr>
          </c:marker>
          <c:dPt>
            <c:idx val="8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9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0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1"/>
            <c:marker>
              <c:symbol val="none"/>
            </c:marker>
            <c:bubble3D val="0"/>
          </c:dPt>
          <c:dPt>
            <c:idx val="12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3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4"/>
            <c:marker>
              <c:symbol val="none"/>
            </c:marker>
            <c:bubble3D val="0"/>
          </c:dPt>
          <c:dPt>
            <c:idx val="15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6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7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8"/>
            <c:marker>
              <c:symbol val="none"/>
            </c:marker>
            <c:bubble3D val="0"/>
          </c:dPt>
          <c:dPt>
            <c:idx val="19"/>
            <c:marker>
              <c:symbol val="none"/>
            </c:marker>
            <c:bubble3D val="0"/>
          </c:dPt>
          <c:dPt>
            <c:idx val="20"/>
            <c:marker>
              <c:symbol val="none"/>
            </c:marker>
            <c:bubble3D val="0"/>
          </c:dPt>
          <c:dPt>
            <c:idx val="21"/>
            <c:marker>
              <c:symbol val="none"/>
            </c:marker>
            <c:bubble3D val="0"/>
          </c:dPt>
          <c:dPt>
            <c:idx val="22"/>
            <c:marker>
              <c:symbol val="none"/>
            </c:marker>
            <c:bubble3D val="0"/>
          </c:dPt>
          <c:dPt>
            <c:idx val="23"/>
            <c:marker>
              <c:symbol val="diamond"/>
              <c:size val="10"/>
              <c:spPr>
                <a:solidFill>
                  <a:schemeClr val="accent6">
                    <a:lumMod val="75000"/>
                  </a:schemeClr>
                </a:solidFill>
                <a:ln w="85725">
                  <a:noFill/>
                </a:ln>
                <a:effectLst/>
              </c:spPr>
            </c:marker>
            <c:bubble3D val="0"/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altLang="ja-JP" sz="2000" i="1"/>
                      <a:t>x</a:t>
                    </a:r>
                    <a:r>
                      <a:rPr lang="en-US" altLang="ja-JP" sz="2000" baseline="-25000"/>
                      <a:t>5</a:t>
                    </a:r>
                    <a:endParaRPr lang="en-US" altLang="ja-JP" baseline="-25000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altLang="ja-JP" sz="2000" i="1"/>
                      <a:t>x</a:t>
                    </a:r>
                    <a:r>
                      <a:rPr lang="en-US" altLang="ja-JP" sz="2000" baseline="-25000"/>
                      <a:t>8</a:t>
                    </a:r>
                    <a:endParaRPr lang="en-US" altLang="ja-JP" baseline="-25000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endParaRPr lang="en-US" altLang="ja-JP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endParaRPr lang="en-US" altLang="ja-JP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layout/>
              <c:tx>
                <c:rich>
                  <a:bodyPr/>
                  <a:lstStyle/>
                  <a:p>
                    <a:endParaRPr lang="en-US" altLang="ja-JP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layout/>
              <c:tx>
                <c:rich>
                  <a:bodyPr/>
                  <a:lstStyle/>
                  <a:p>
                    <a:endParaRPr lang="en-US" altLang="ja-JP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 altLang="en-US" sz="2000" i="1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O</a:t>
                    </a:r>
                    <a:r>
                      <a:rPr lang="en-US" altLang="en-US" sz="2000" baseline="-2500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2</a:t>
                    </a:r>
                    <a:endParaRPr lang="en-US" altLang="en-US" baseline="-2500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xVal>
            <c:numRef>
              <c:f>'D2 to D2'!$B$2:$B$25</c:f>
              <c:numCache>
                <c:formatCode>0.00</c:formatCode>
                <c:ptCount val="24"/>
                <c:pt idx="0">
                  <c:v>0.5</c:v>
                </c:pt>
                <c:pt idx="1">
                  <c:v>-1.5</c:v>
                </c:pt>
                <c:pt idx="2">
                  <c:v>-0.25</c:v>
                </c:pt>
                <c:pt idx="3">
                  <c:v>-0.75</c:v>
                </c:pt>
                <c:pt idx="4">
                  <c:v>1.9701425001453319</c:v>
                </c:pt>
                <c:pt idx="5">
                  <c:v>1.5547001962252291</c:v>
                </c:pt>
                <c:pt idx="6">
                  <c:v>2.5248426963705608</c:v>
                </c:pt>
                <c:pt idx="7">
                  <c:v>1</c:v>
                </c:pt>
                <c:pt idx="8">
                  <c:v>-2.5</c:v>
                </c:pt>
                <c:pt idx="9">
                  <c:v>1.5</c:v>
                </c:pt>
                <c:pt idx="10">
                  <c:v>1.75</c:v>
                </c:pt>
                <c:pt idx="11">
                  <c:v>-0.5</c:v>
                </c:pt>
                <c:pt idx="12">
                  <c:v>0.5</c:v>
                </c:pt>
                <c:pt idx="13">
                  <c:v>3</c:v>
                </c:pt>
                <c:pt idx="14">
                  <c:v>0.91382055212390045</c:v>
                </c:pt>
                <c:pt idx="15">
                  <c:v>3.25</c:v>
                </c:pt>
                <c:pt idx="16">
                  <c:v>-1</c:v>
                </c:pt>
                <c:pt idx="17">
                  <c:v>1.2</c:v>
                </c:pt>
                <c:pt idx="18">
                  <c:v>1.3</c:v>
                </c:pt>
                <c:pt idx="19">
                  <c:v>-0.75</c:v>
                </c:pt>
                <c:pt idx="20">
                  <c:v>3</c:v>
                </c:pt>
                <c:pt idx="21">
                  <c:v>3.25</c:v>
                </c:pt>
                <c:pt idx="22">
                  <c:v>0.12864691905185197</c:v>
                </c:pt>
              </c:numCache>
            </c:numRef>
          </c:xVal>
          <c:yVal>
            <c:numRef>
              <c:f>'D2 to D2'!$C$2:$C$25</c:f>
              <c:numCache>
                <c:formatCode>0.00</c:formatCode>
                <c:ptCount val="24"/>
                <c:pt idx="0">
                  <c:v>-1.8333333333333335</c:v>
                </c:pt>
                <c:pt idx="1">
                  <c:v>-1.1666666666666667</c:v>
                </c:pt>
                <c:pt idx="2">
                  <c:v>-0.75</c:v>
                </c:pt>
                <c:pt idx="3">
                  <c:v>-2.25</c:v>
                </c:pt>
                <c:pt idx="4">
                  <c:v>1.2425356250363331</c:v>
                </c:pt>
                <c:pt idx="5">
                  <c:v>1.8320502943378436</c:v>
                </c:pt>
                <c:pt idx="6">
                  <c:v>2.0745859193741767</c:v>
                </c:pt>
                <c:pt idx="7">
                  <c:v>1</c:v>
                </c:pt>
                <c:pt idx="8">
                  <c:v>-0.83333333333333348</c:v>
                </c:pt>
                <c:pt idx="9">
                  <c:v>-2.166666666666667</c:v>
                </c:pt>
                <c:pt idx="10">
                  <c:v>-2.25</c:v>
                </c:pt>
                <c:pt idx="11">
                  <c:v>-1.5</c:v>
                </c:pt>
                <c:pt idx="12">
                  <c:v>3.3286750519107517</c:v>
                </c:pt>
                <c:pt idx="13">
                  <c:v>-0.21883722439612363</c:v>
                </c:pt>
                <c:pt idx="14">
                  <c:v>2.7414616563717011</c:v>
                </c:pt>
                <c:pt idx="15">
                  <c:v>-0.57358845202681064</c:v>
                </c:pt>
                <c:pt idx="16">
                  <c:v>-3</c:v>
                </c:pt>
                <c:pt idx="17">
                  <c:v>3.5999999999999996</c:v>
                </c:pt>
                <c:pt idx="18">
                  <c:v>3.9000000000000004</c:v>
                </c:pt>
                <c:pt idx="19">
                  <c:v>-0.23325859341481348</c:v>
                </c:pt>
                <c:pt idx="20">
                  <c:v>2.4094383924740725</c:v>
                </c:pt>
                <c:pt idx="21">
                  <c:v>2.5856181915333316</c:v>
                </c:pt>
                <c:pt idx="22">
                  <c:v>0.38594075715555592</c:v>
                </c:pt>
              </c:numCache>
            </c:numRef>
          </c:yVal>
          <c:smooth val="0"/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377216"/>
        <c:axId val="44379136"/>
      </c:scatterChart>
      <c:valAx>
        <c:axId val="44377216"/>
        <c:scaling>
          <c:orientation val="minMax"/>
          <c:max val="4"/>
          <c:min val="-4"/>
        </c:scaling>
        <c:delete val="0"/>
        <c:axPos val="b"/>
        <c:title>
          <c:tx>
            <c:rich>
              <a:bodyPr rot="0" spcFirstLastPara="1" vertOverflow="ellipsis" vert="horz" wrap="square" anchor="t" anchorCtr="0"/>
              <a:lstStyle/>
              <a:p>
                <a:pPr>
                  <a:defRPr sz="2000" b="0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altLang="ja-JP" sz="2000" i="1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</a:t>
                </a:r>
                <a:r>
                  <a:rPr lang="en-US" altLang="ja-JP" sz="2000" baseline="-2500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ja-JP" altLang="en-US" sz="2000" baseline="-25000">
                  <a:solidFill>
                    <a:schemeClr val="accent5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5.3243000874890631E-2"/>
              <c:y val="3.8562025548498653E-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_ " sourceLinked="0"/>
        <c:majorTickMark val="cross"/>
        <c:minorTickMark val="none"/>
        <c:tickLblPos val="nextTo"/>
        <c:spPr>
          <a:noFill/>
          <a:ln w="9525" cap="flat" cmpd="sng" algn="ctr">
            <a:solidFill>
              <a:schemeClr val="accent5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379136"/>
        <c:crossesAt val="-4"/>
        <c:crossBetween val="midCat"/>
        <c:majorUnit val="1"/>
      </c:valAx>
      <c:valAx>
        <c:axId val="44379136"/>
        <c:scaling>
          <c:orientation val="minMax"/>
          <c:max val="4"/>
          <c:min val="-4"/>
        </c:scaling>
        <c:delete val="0"/>
        <c:axPos val="l"/>
        <c:title>
          <c:tx>
            <c:rich>
              <a:bodyPr rot="60000" spcFirstLastPara="1" vertOverflow="ellipsis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altLang="ja-JP" sz="2000" i="1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</a:t>
                </a:r>
                <a:r>
                  <a:rPr lang="en-US" altLang="ja-JP" sz="2000" baseline="-2500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ja-JP" altLang="en-US" sz="2000" baseline="-25000">
                  <a:solidFill>
                    <a:schemeClr val="accent5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93536443382459067"/>
              <c:y val="0.8737610502616628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_ " sourceLinked="0"/>
        <c:majorTickMark val="cross"/>
        <c:minorTickMark val="none"/>
        <c:tickLblPos val="nextTo"/>
        <c:spPr>
          <a:noFill/>
          <a:ln w="9525" cap="flat" cmpd="sng" algn="ctr">
            <a:solidFill>
              <a:schemeClr val="accent5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377216"/>
        <c:crossesAt val="-4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6868110236220469E-2"/>
          <c:y val="9.0155844416327222E-2"/>
          <c:w val="0.84876116554677106"/>
          <c:h val="0.83230888416801918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C00000"/>
              </a:solidFill>
              <a:ln w="85725">
                <a:noFill/>
              </a:ln>
              <a:effectLst/>
            </c:spPr>
          </c:marker>
          <c:dPt>
            <c:idx val="8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9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  <c:spPr>
              <a:ln w="19050" cap="rnd">
                <a:solidFill>
                  <a:schemeClr val="accent6">
                    <a:lumMod val="75000"/>
                  </a:schemeClr>
                </a:solidFill>
                <a:round/>
              </a:ln>
              <a:effectLst/>
            </c:spPr>
          </c:dPt>
          <c:dPt>
            <c:idx val="10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1"/>
            <c:marker>
              <c:symbol val="diamond"/>
              <c:size val="10"/>
              <c:spPr>
                <a:solidFill>
                  <a:schemeClr val="accent6">
                    <a:lumMod val="75000"/>
                  </a:schemeClr>
                </a:solidFill>
              </c:spPr>
            </c:marker>
            <c:bubble3D val="0"/>
          </c:dPt>
          <c:dPt>
            <c:idx val="12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3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4"/>
            <c:marker>
              <c:symbol val="none"/>
            </c:marker>
            <c:bubble3D val="0"/>
          </c:dPt>
          <c:dPt>
            <c:idx val="15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6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7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  <c:spPr>
              <a:ln w="19050" cap="rnd">
                <a:solidFill>
                  <a:schemeClr val="accent6">
                    <a:lumMod val="75000"/>
                  </a:schemeClr>
                </a:solidFill>
                <a:round/>
              </a:ln>
              <a:effectLst/>
            </c:spPr>
          </c:dPt>
          <c:dPt>
            <c:idx val="18"/>
            <c:marker>
              <c:symbol val="none"/>
            </c:marker>
            <c:bubble3D val="0"/>
          </c:dPt>
          <c:dPt>
            <c:idx val="19"/>
            <c:marker>
              <c:symbol val="none"/>
            </c:marker>
            <c:bubble3D val="0"/>
          </c:dPt>
          <c:dPt>
            <c:idx val="20"/>
            <c:marker>
              <c:symbol val="none"/>
            </c:marker>
            <c:bubble3D val="0"/>
          </c:dPt>
          <c:dPt>
            <c:idx val="21"/>
            <c:marker>
              <c:symbol val="none"/>
            </c:marker>
            <c:bubble3D val="0"/>
          </c:dPt>
          <c:dPt>
            <c:idx val="22"/>
            <c:marker>
              <c:symbol val="none"/>
            </c:marker>
            <c:bubble3D val="0"/>
          </c:dPt>
          <c:dPt>
            <c:idx val="23"/>
            <c:marker>
              <c:symbol val="diamond"/>
              <c:size val="10"/>
              <c:spPr>
                <a:solidFill>
                  <a:schemeClr val="accent6">
                    <a:lumMod val="75000"/>
                  </a:schemeClr>
                </a:solidFill>
                <a:ln w="85725">
                  <a:noFill/>
                </a:ln>
                <a:effectLst/>
              </c:spPr>
            </c:marker>
            <c:bubble3D val="0"/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altLang="ja-JP" sz="2000" i="1"/>
                      <a:t>x</a:t>
                    </a:r>
                    <a:r>
                      <a:rPr lang="en-US" altLang="ja-JP" sz="2000" baseline="-25000"/>
                      <a:t>5</a:t>
                    </a:r>
                    <a:endParaRPr lang="en-US" altLang="ja-JP" baseline="-25000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altLang="ja-JP" sz="2000" i="1"/>
                      <a:t>x</a:t>
                    </a:r>
                    <a:r>
                      <a:rPr lang="en-US" altLang="ja-JP" sz="2000" baseline="-25000"/>
                      <a:t>8</a:t>
                    </a:r>
                    <a:endParaRPr lang="en-US" altLang="ja-JP" baseline="-25000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i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f</a:t>
                    </a:r>
                    <a:r>
                      <a:rPr lang="en-US" altLang="ja-JP" sz="2000" baseline="-2500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11</a:t>
                    </a:r>
                    <a:endParaRPr lang="en-US" altLang="ja-JP" sz="1600" baseline="-25000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0.10328477690288713"/>
                  <c:y val="1.74517364474618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i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O</a:t>
                    </a:r>
                    <a:r>
                      <a:rPr lang="en-US" altLang="ja-JP" sz="2000" baseline="-2500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endParaRPr lang="en-US" altLang="ja-JP" sz="1600" baseline="-25000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i="1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f</a:t>
                    </a:r>
                    <a:r>
                      <a:rPr lang="en-US" altLang="ja-JP" sz="2000" baseline="-2500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12</a:t>
                    </a:r>
                    <a:endParaRPr lang="en-US" altLang="ja-JP" baseline="-2500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endParaRPr lang="en-US" altLang="ja-JP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endParaRPr lang="en-US" altLang="ja-JP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layout/>
              <c:tx>
                <c:rich>
                  <a:bodyPr/>
                  <a:lstStyle/>
                  <a:p>
                    <a:endParaRPr lang="en-US" altLang="ja-JP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layout/>
              <c:tx>
                <c:rich>
                  <a:bodyPr/>
                  <a:lstStyle/>
                  <a:p>
                    <a:endParaRPr lang="en-US" altLang="ja-JP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 altLang="en-US" sz="2000" i="1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O</a:t>
                    </a:r>
                    <a:r>
                      <a:rPr lang="en-US" altLang="en-US" sz="2000" baseline="-2500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2</a:t>
                    </a:r>
                    <a:endParaRPr lang="en-US" altLang="en-US" baseline="-2500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xVal>
            <c:numRef>
              <c:f>'D2 to D2'!$B$2:$B$25</c:f>
              <c:numCache>
                <c:formatCode>0.00</c:formatCode>
                <c:ptCount val="24"/>
                <c:pt idx="0">
                  <c:v>0.5</c:v>
                </c:pt>
                <c:pt idx="1">
                  <c:v>-1.5</c:v>
                </c:pt>
                <c:pt idx="2">
                  <c:v>-0.25</c:v>
                </c:pt>
                <c:pt idx="3">
                  <c:v>-0.75</c:v>
                </c:pt>
                <c:pt idx="4">
                  <c:v>1.9701425001453319</c:v>
                </c:pt>
                <c:pt idx="5">
                  <c:v>1.5547001962252291</c:v>
                </c:pt>
                <c:pt idx="6">
                  <c:v>2.5248426963705608</c:v>
                </c:pt>
                <c:pt idx="7">
                  <c:v>1</c:v>
                </c:pt>
                <c:pt idx="8">
                  <c:v>-2.5</c:v>
                </c:pt>
                <c:pt idx="9">
                  <c:v>1.5</c:v>
                </c:pt>
                <c:pt idx="10">
                  <c:v>1.75</c:v>
                </c:pt>
                <c:pt idx="11">
                  <c:v>-0.5</c:v>
                </c:pt>
                <c:pt idx="12">
                  <c:v>0.5</c:v>
                </c:pt>
                <c:pt idx="13">
                  <c:v>3</c:v>
                </c:pt>
                <c:pt idx="14">
                  <c:v>0.91382055212390045</c:v>
                </c:pt>
                <c:pt idx="15">
                  <c:v>3.25</c:v>
                </c:pt>
                <c:pt idx="16">
                  <c:v>-1</c:v>
                </c:pt>
                <c:pt idx="17">
                  <c:v>1.2</c:v>
                </c:pt>
                <c:pt idx="18">
                  <c:v>1.3</c:v>
                </c:pt>
                <c:pt idx="19">
                  <c:v>-0.75</c:v>
                </c:pt>
                <c:pt idx="20">
                  <c:v>3</c:v>
                </c:pt>
                <c:pt idx="21">
                  <c:v>3.25</c:v>
                </c:pt>
                <c:pt idx="22">
                  <c:v>0.12864691905185197</c:v>
                </c:pt>
              </c:numCache>
            </c:numRef>
          </c:xVal>
          <c:yVal>
            <c:numRef>
              <c:f>'D2 to D2'!$C$2:$C$25</c:f>
              <c:numCache>
                <c:formatCode>0.00</c:formatCode>
                <c:ptCount val="24"/>
                <c:pt idx="0">
                  <c:v>-1.8333333333333335</c:v>
                </c:pt>
                <c:pt idx="1">
                  <c:v>-1.1666666666666667</c:v>
                </c:pt>
                <c:pt idx="2">
                  <c:v>-0.75</c:v>
                </c:pt>
                <c:pt idx="3">
                  <c:v>-2.25</c:v>
                </c:pt>
                <c:pt idx="4">
                  <c:v>1.2425356250363331</c:v>
                </c:pt>
                <c:pt idx="5">
                  <c:v>1.8320502943378436</c:v>
                </c:pt>
                <c:pt idx="6">
                  <c:v>2.0745859193741767</c:v>
                </c:pt>
                <c:pt idx="7">
                  <c:v>1</c:v>
                </c:pt>
                <c:pt idx="8">
                  <c:v>-0.83333333333333348</c:v>
                </c:pt>
                <c:pt idx="9">
                  <c:v>-2.166666666666667</c:v>
                </c:pt>
                <c:pt idx="10">
                  <c:v>-2.25</c:v>
                </c:pt>
                <c:pt idx="11">
                  <c:v>-1.5</c:v>
                </c:pt>
                <c:pt idx="12">
                  <c:v>3.3286750519107517</c:v>
                </c:pt>
                <c:pt idx="13">
                  <c:v>-0.21883722439612363</c:v>
                </c:pt>
                <c:pt idx="14">
                  <c:v>2.7414616563717011</c:v>
                </c:pt>
                <c:pt idx="15">
                  <c:v>-0.57358845202681064</c:v>
                </c:pt>
                <c:pt idx="16">
                  <c:v>-3</c:v>
                </c:pt>
                <c:pt idx="17">
                  <c:v>3.5999999999999996</c:v>
                </c:pt>
                <c:pt idx="18">
                  <c:v>3.9000000000000004</c:v>
                </c:pt>
                <c:pt idx="19">
                  <c:v>-0.23325859341481348</c:v>
                </c:pt>
                <c:pt idx="20">
                  <c:v>2.4094383924740725</c:v>
                </c:pt>
                <c:pt idx="21">
                  <c:v>2.5856181915333316</c:v>
                </c:pt>
                <c:pt idx="22">
                  <c:v>0.38594075715555592</c:v>
                </c:pt>
              </c:numCache>
            </c:numRef>
          </c:yVal>
          <c:smooth val="0"/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478464"/>
        <c:axId val="44480384"/>
      </c:scatterChart>
      <c:valAx>
        <c:axId val="44478464"/>
        <c:scaling>
          <c:orientation val="minMax"/>
          <c:max val="4"/>
          <c:min val="-4"/>
        </c:scaling>
        <c:delete val="0"/>
        <c:axPos val="b"/>
        <c:title>
          <c:tx>
            <c:rich>
              <a:bodyPr rot="0" spcFirstLastPara="1" vertOverflow="ellipsis" vert="horz" wrap="square" anchor="t" anchorCtr="0"/>
              <a:lstStyle/>
              <a:p>
                <a:pPr>
                  <a:defRPr sz="2000" b="0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altLang="ja-JP" sz="2000" i="1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</a:t>
                </a:r>
                <a:r>
                  <a:rPr lang="en-US" altLang="ja-JP" sz="2000" baseline="-2500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ja-JP" altLang="en-US" sz="2000" baseline="-25000">
                  <a:solidFill>
                    <a:schemeClr val="accent5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5.3243000874890631E-2"/>
              <c:y val="3.8562025548498653E-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_ " sourceLinked="0"/>
        <c:majorTickMark val="cross"/>
        <c:minorTickMark val="none"/>
        <c:tickLblPos val="nextTo"/>
        <c:spPr>
          <a:noFill/>
          <a:ln w="9525" cap="flat" cmpd="sng" algn="ctr">
            <a:solidFill>
              <a:schemeClr val="accent5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480384"/>
        <c:crossesAt val="-4"/>
        <c:crossBetween val="midCat"/>
        <c:majorUnit val="1"/>
      </c:valAx>
      <c:valAx>
        <c:axId val="44480384"/>
        <c:scaling>
          <c:orientation val="minMax"/>
          <c:max val="4"/>
          <c:min val="-4"/>
        </c:scaling>
        <c:delete val="0"/>
        <c:axPos val="l"/>
        <c:title>
          <c:tx>
            <c:rich>
              <a:bodyPr rot="60000" spcFirstLastPara="1" vertOverflow="ellipsis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altLang="ja-JP" sz="2000" i="1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</a:t>
                </a:r>
                <a:r>
                  <a:rPr lang="en-US" altLang="ja-JP" sz="2000" baseline="-2500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ja-JP" altLang="en-US" sz="2000" baseline="-25000">
                  <a:solidFill>
                    <a:schemeClr val="accent5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93536443382459067"/>
              <c:y val="0.8737610502616628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_ " sourceLinked="0"/>
        <c:majorTickMark val="cross"/>
        <c:minorTickMark val="none"/>
        <c:tickLblPos val="nextTo"/>
        <c:spPr>
          <a:noFill/>
          <a:ln w="9525" cap="flat" cmpd="sng" algn="ctr">
            <a:solidFill>
              <a:schemeClr val="accent5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478464"/>
        <c:crossesAt val="-4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6868110236220469E-2"/>
          <c:y val="9.0155844416327222E-2"/>
          <c:w val="0.84876116554677106"/>
          <c:h val="0.83230888416801918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C00000"/>
              </a:solidFill>
              <a:ln w="85725">
                <a:noFill/>
              </a:ln>
              <a:effectLst/>
            </c:spPr>
          </c:marker>
          <c:dPt>
            <c:idx val="8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9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  <c:spPr>
              <a:ln w="19050" cap="rnd">
                <a:solidFill>
                  <a:schemeClr val="accent6">
                    <a:lumMod val="75000"/>
                  </a:schemeClr>
                </a:solidFill>
                <a:round/>
              </a:ln>
              <a:effectLst/>
            </c:spPr>
          </c:dPt>
          <c:dPt>
            <c:idx val="10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1"/>
            <c:marker>
              <c:symbol val="diamond"/>
              <c:size val="10"/>
              <c:spPr>
                <a:solidFill>
                  <a:schemeClr val="accent6">
                    <a:lumMod val="75000"/>
                  </a:schemeClr>
                </a:solidFill>
              </c:spPr>
            </c:marker>
            <c:bubble3D val="0"/>
          </c:dPt>
          <c:dPt>
            <c:idx val="12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3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  <c:spPr>
              <a:ln w="19050" cap="rnd">
                <a:solidFill>
                  <a:schemeClr val="accent6">
                    <a:lumMod val="75000"/>
                  </a:schemeClr>
                </a:solidFill>
                <a:round/>
              </a:ln>
              <a:effectLst/>
            </c:spPr>
          </c:dPt>
          <c:dPt>
            <c:idx val="14"/>
            <c:marker>
              <c:symbol val="diamond"/>
              <c:size val="10"/>
              <c:spPr>
                <a:solidFill>
                  <a:schemeClr val="accent6">
                    <a:lumMod val="75000"/>
                  </a:schemeClr>
                </a:solidFill>
                <a:ln w="9525">
                  <a:noFill/>
                </a:ln>
                <a:effectLst/>
              </c:spPr>
            </c:marker>
            <c:bubble3D val="0"/>
          </c:dPt>
          <c:dPt>
            <c:idx val="15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6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</c:dPt>
          <c:dPt>
            <c:idx val="17"/>
            <c:marker>
              <c:spPr>
                <a:noFill/>
                <a:ln w="85725">
                  <a:noFill/>
                </a:ln>
                <a:effectLst/>
              </c:spPr>
            </c:marker>
            <c:bubble3D val="0"/>
            <c:spPr>
              <a:ln w="19050" cap="rnd">
                <a:solidFill>
                  <a:schemeClr val="accent6">
                    <a:lumMod val="75000"/>
                  </a:schemeClr>
                </a:solidFill>
                <a:round/>
              </a:ln>
              <a:effectLst/>
            </c:spPr>
          </c:dPt>
          <c:dPt>
            <c:idx val="18"/>
            <c:marker>
              <c:symbol val="none"/>
            </c:marker>
            <c:bubble3D val="0"/>
          </c:dPt>
          <c:dPt>
            <c:idx val="19"/>
            <c:marker>
              <c:symbol val="none"/>
            </c:marker>
            <c:bubble3D val="0"/>
          </c:dPt>
          <c:dPt>
            <c:idx val="20"/>
            <c:marker>
              <c:symbol val="none"/>
            </c:marker>
            <c:bubble3D val="0"/>
            <c:spPr>
              <a:ln w="19050" cap="rnd">
                <a:solidFill>
                  <a:schemeClr val="accent6">
                    <a:lumMod val="75000"/>
                  </a:schemeClr>
                </a:solidFill>
                <a:round/>
              </a:ln>
              <a:effectLst/>
            </c:spPr>
          </c:dPt>
          <c:dPt>
            <c:idx val="21"/>
            <c:marker>
              <c:symbol val="none"/>
            </c:marker>
            <c:bubble3D val="0"/>
          </c:dPt>
          <c:dPt>
            <c:idx val="22"/>
            <c:marker>
              <c:symbol val="diamond"/>
              <c:size val="10"/>
              <c:spPr>
                <a:solidFill>
                  <a:schemeClr val="accent6">
                    <a:lumMod val="75000"/>
                  </a:schemeClr>
                </a:solidFill>
                <a:ln w="85725">
                  <a:noFill/>
                </a:ln>
                <a:effectLst/>
              </c:spPr>
            </c:marker>
            <c:bubble3D val="0"/>
          </c:dPt>
          <c:dPt>
            <c:idx val="23"/>
            <c:marker>
              <c:symbol val="diamond"/>
              <c:size val="10"/>
              <c:spPr>
                <a:solidFill>
                  <a:schemeClr val="accent6">
                    <a:lumMod val="75000"/>
                  </a:schemeClr>
                </a:solidFill>
                <a:ln w="85725">
                  <a:noFill/>
                </a:ln>
                <a:effectLst/>
              </c:spPr>
            </c:marker>
            <c:bubble3D val="0"/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altLang="ja-JP" sz="2000" i="1"/>
                      <a:t>x</a:t>
                    </a:r>
                    <a:r>
                      <a:rPr lang="en-US" altLang="ja-JP" sz="2000" baseline="-25000"/>
                      <a:t>5</a:t>
                    </a:r>
                    <a:endParaRPr lang="en-US" altLang="ja-JP" baseline="-25000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20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b="0" i="1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r>
                      <a:rPr lang="en-US" altLang="ja-JP" sz="2000" b="0" i="0" u="none" strike="noStrike" kern="1200" baseline="-2500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</a:t>
                    </a:r>
                    <a:endParaRPr lang="en-US" altLang="ja-JP" sz="1600" b="0" i="0" u="none" strike="noStrike" kern="1200" baseline="-2500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altLang="ja-JP" sz="2000" i="1"/>
                      <a:t>x</a:t>
                    </a:r>
                    <a:r>
                      <a:rPr lang="en-US" altLang="ja-JP" sz="2000" baseline="-25000"/>
                      <a:t>8</a:t>
                    </a:r>
                    <a:endParaRPr lang="en-US" altLang="ja-JP" baseline="-25000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i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f</a:t>
                    </a:r>
                    <a:r>
                      <a:rPr lang="en-US" altLang="ja-JP" sz="2000" baseline="-2500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11</a:t>
                    </a:r>
                    <a:endParaRPr lang="en-US" altLang="ja-JP" sz="1600" baseline="-25000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0.10328477690288713"/>
                  <c:y val="1.74517364474618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i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O</a:t>
                    </a:r>
                    <a:r>
                      <a:rPr lang="en-US" altLang="ja-JP" sz="2000" baseline="-2500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endParaRPr lang="en-US" altLang="ja-JP" sz="1600" baseline="-25000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i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i</a:t>
                    </a:r>
                    <a:r>
                      <a:rPr lang="en-US" altLang="ja-JP" sz="2000" baseline="-2500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21</a:t>
                    </a:r>
                    <a:endParaRPr lang="en-US" altLang="ja-JP" sz="1600" baseline="-25000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l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i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f</a:t>
                    </a:r>
                    <a:r>
                      <a:rPr lang="en-US" altLang="ja-JP" sz="2000" baseline="-2500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21</a:t>
                    </a:r>
                    <a:endParaRPr lang="en-US" altLang="ja-JP" sz="1600" baseline="-25000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ja-JP" sz="2000" i="1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f</a:t>
                    </a:r>
                    <a:r>
                      <a:rPr lang="en-US" altLang="ja-JP" sz="2000" baseline="-2500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12</a:t>
                    </a:r>
                    <a:endParaRPr lang="en-US" altLang="ja-JP" baseline="-2500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endParaRPr lang="en-US" altLang="ja-JP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endParaRPr lang="en-US" altLang="ja-JP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en-US" sz="2000" i="1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f</a:t>
                    </a:r>
                    <a:r>
                      <a:rPr lang="en-US" altLang="en-US" sz="2000" baseline="-2500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22</a:t>
                    </a:r>
                    <a:endParaRPr lang="en-US" altLang="en-US" baseline="-2500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layout>
                <c:manualLayout>
                  <c:x val="-8.6111111111111166E-2"/>
                  <c:y val="-4.510779907369181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altLang="en-US" sz="2000" i="1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i</a:t>
                    </a:r>
                    <a:r>
                      <a:rPr lang="en-US" altLang="en-US" sz="2000" baseline="-2500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22</a:t>
                    </a:r>
                    <a:endParaRPr lang="en-US" altLang="en-US" baseline="-2500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 altLang="en-US" sz="2000" i="1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O</a:t>
                    </a:r>
                    <a:r>
                      <a:rPr lang="en-US" altLang="en-US" sz="2000" baseline="-2500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2</a:t>
                    </a:r>
                    <a:endParaRPr lang="en-US" altLang="en-US" baseline="-2500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xVal>
            <c:numRef>
              <c:f>'D2 to D2'!$B$2:$B$25</c:f>
              <c:numCache>
                <c:formatCode>0.00</c:formatCode>
                <c:ptCount val="24"/>
                <c:pt idx="0">
                  <c:v>0.5</c:v>
                </c:pt>
                <c:pt idx="1">
                  <c:v>-1.5</c:v>
                </c:pt>
                <c:pt idx="2">
                  <c:v>-0.25</c:v>
                </c:pt>
                <c:pt idx="3">
                  <c:v>-0.75</c:v>
                </c:pt>
                <c:pt idx="4">
                  <c:v>1.9701425001453319</c:v>
                </c:pt>
                <c:pt idx="5">
                  <c:v>1.5547001962252291</c:v>
                </c:pt>
                <c:pt idx="6">
                  <c:v>2.5248426963705608</c:v>
                </c:pt>
                <c:pt idx="7">
                  <c:v>1</c:v>
                </c:pt>
                <c:pt idx="8">
                  <c:v>-2.5</c:v>
                </c:pt>
                <c:pt idx="9">
                  <c:v>1.5</c:v>
                </c:pt>
                <c:pt idx="10">
                  <c:v>1.75</c:v>
                </c:pt>
                <c:pt idx="11">
                  <c:v>-0.5</c:v>
                </c:pt>
                <c:pt idx="12">
                  <c:v>0.5</c:v>
                </c:pt>
                <c:pt idx="13">
                  <c:v>3</c:v>
                </c:pt>
                <c:pt idx="14">
                  <c:v>0.91382055212390045</c:v>
                </c:pt>
                <c:pt idx="15">
                  <c:v>3.25</c:v>
                </c:pt>
                <c:pt idx="16">
                  <c:v>-1</c:v>
                </c:pt>
                <c:pt idx="17">
                  <c:v>1.2</c:v>
                </c:pt>
                <c:pt idx="18">
                  <c:v>1.3</c:v>
                </c:pt>
                <c:pt idx="19">
                  <c:v>-0.75</c:v>
                </c:pt>
                <c:pt idx="20">
                  <c:v>3</c:v>
                </c:pt>
                <c:pt idx="21">
                  <c:v>3.25</c:v>
                </c:pt>
                <c:pt idx="22">
                  <c:v>0.12864691905185197</c:v>
                </c:pt>
              </c:numCache>
            </c:numRef>
          </c:xVal>
          <c:yVal>
            <c:numRef>
              <c:f>'D2 to D2'!$C$2:$C$25</c:f>
              <c:numCache>
                <c:formatCode>0.00</c:formatCode>
                <c:ptCount val="24"/>
                <c:pt idx="0">
                  <c:v>-1.8333333333333335</c:v>
                </c:pt>
                <c:pt idx="1">
                  <c:v>-1.1666666666666667</c:v>
                </c:pt>
                <c:pt idx="2">
                  <c:v>-0.75</c:v>
                </c:pt>
                <c:pt idx="3">
                  <c:v>-2.25</c:v>
                </c:pt>
                <c:pt idx="4">
                  <c:v>1.2425356250363331</c:v>
                </c:pt>
                <c:pt idx="5">
                  <c:v>1.8320502943378436</c:v>
                </c:pt>
                <c:pt idx="6">
                  <c:v>2.0745859193741767</c:v>
                </c:pt>
                <c:pt idx="7">
                  <c:v>1</c:v>
                </c:pt>
                <c:pt idx="8">
                  <c:v>-0.83333333333333348</c:v>
                </c:pt>
                <c:pt idx="9">
                  <c:v>-2.166666666666667</c:v>
                </c:pt>
                <c:pt idx="10">
                  <c:v>-2.25</c:v>
                </c:pt>
                <c:pt idx="11">
                  <c:v>-1.5</c:v>
                </c:pt>
                <c:pt idx="12">
                  <c:v>3.3286750519107517</c:v>
                </c:pt>
                <c:pt idx="13">
                  <c:v>-0.21883722439612363</c:v>
                </c:pt>
                <c:pt idx="14">
                  <c:v>2.7414616563717011</c:v>
                </c:pt>
                <c:pt idx="15">
                  <c:v>-0.57358845202681064</c:v>
                </c:pt>
                <c:pt idx="16">
                  <c:v>-3</c:v>
                </c:pt>
                <c:pt idx="17">
                  <c:v>3.5999999999999996</c:v>
                </c:pt>
                <c:pt idx="18">
                  <c:v>3.9000000000000004</c:v>
                </c:pt>
                <c:pt idx="19">
                  <c:v>-0.23325859341481348</c:v>
                </c:pt>
                <c:pt idx="20">
                  <c:v>2.4094383924740725</c:v>
                </c:pt>
                <c:pt idx="21">
                  <c:v>2.5856181915333316</c:v>
                </c:pt>
                <c:pt idx="22">
                  <c:v>0.38594075715555592</c:v>
                </c:pt>
              </c:numCache>
            </c:numRef>
          </c:yVal>
          <c:smooth val="0"/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7853696"/>
        <c:axId val="108544000"/>
      </c:scatterChart>
      <c:valAx>
        <c:axId val="107853696"/>
        <c:scaling>
          <c:orientation val="minMax"/>
          <c:max val="4"/>
          <c:min val="-4"/>
        </c:scaling>
        <c:delete val="0"/>
        <c:axPos val="b"/>
        <c:title>
          <c:tx>
            <c:rich>
              <a:bodyPr rot="0" spcFirstLastPara="1" vertOverflow="ellipsis" vert="horz" wrap="square" anchor="t" anchorCtr="0"/>
              <a:lstStyle/>
              <a:p>
                <a:pPr>
                  <a:defRPr sz="2000" b="0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altLang="ja-JP" sz="2000" i="1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</a:t>
                </a:r>
                <a:r>
                  <a:rPr lang="en-US" altLang="ja-JP" sz="2000" baseline="-2500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ja-JP" altLang="en-US" sz="2000" baseline="-25000">
                  <a:solidFill>
                    <a:schemeClr val="accent5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5.3243000874890631E-2"/>
              <c:y val="3.8562025548498653E-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_ " sourceLinked="0"/>
        <c:majorTickMark val="cross"/>
        <c:minorTickMark val="none"/>
        <c:tickLblPos val="nextTo"/>
        <c:spPr>
          <a:noFill/>
          <a:ln w="9525" cap="flat" cmpd="sng" algn="ctr">
            <a:solidFill>
              <a:schemeClr val="accent5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8544000"/>
        <c:crossesAt val="-4"/>
        <c:crossBetween val="midCat"/>
        <c:majorUnit val="1"/>
      </c:valAx>
      <c:valAx>
        <c:axId val="108544000"/>
        <c:scaling>
          <c:orientation val="minMax"/>
          <c:max val="4"/>
          <c:min val="-4"/>
        </c:scaling>
        <c:delete val="0"/>
        <c:axPos val="l"/>
        <c:title>
          <c:tx>
            <c:rich>
              <a:bodyPr rot="60000" spcFirstLastPara="1" vertOverflow="ellipsis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altLang="ja-JP" sz="2000" i="1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</a:t>
                </a:r>
                <a:r>
                  <a:rPr lang="en-US" altLang="ja-JP" sz="2000" baseline="-2500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ja-JP" altLang="en-US" sz="2000" baseline="-25000">
                  <a:solidFill>
                    <a:schemeClr val="accent5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93536443382459067"/>
              <c:y val="0.8737610502616628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_ " sourceLinked="0"/>
        <c:majorTickMark val="cross"/>
        <c:minorTickMark val="none"/>
        <c:tickLblPos val="nextTo"/>
        <c:spPr>
          <a:noFill/>
          <a:ln w="9525" cap="flat" cmpd="sng" algn="ctr">
            <a:solidFill>
              <a:schemeClr val="accent5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7853696"/>
        <c:crossesAt val="-4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6FB-0CEF-4DCA-9951-23F88B830C76}" type="datetimeFigureOut">
              <a:rPr kumimoji="1" lang="ja-JP" altLang="en-US" smtClean="0"/>
              <a:t>2013/9/6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A7B2-30F5-43D7-8C08-B54064586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37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6FB-0CEF-4DCA-9951-23F88B830C76}" type="datetimeFigureOut">
              <a:rPr kumimoji="1" lang="ja-JP" altLang="en-US" smtClean="0"/>
              <a:t>2013/9/6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A7B2-30F5-43D7-8C08-B54064586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033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6FB-0CEF-4DCA-9951-23F88B830C76}" type="datetimeFigureOut">
              <a:rPr kumimoji="1" lang="ja-JP" altLang="en-US" smtClean="0"/>
              <a:t>2013/9/6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A7B2-30F5-43D7-8C08-B54064586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6FB-0CEF-4DCA-9951-23F88B830C76}" type="datetimeFigureOut">
              <a:rPr kumimoji="1" lang="ja-JP" altLang="en-US" smtClean="0"/>
              <a:t>2013/9/6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A7B2-30F5-43D7-8C08-B54064586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4138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6FB-0CEF-4DCA-9951-23F88B830C76}" type="datetimeFigureOut">
              <a:rPr kumimoji="1" lang="ja-JP" altLang="en-US" smtClean="0"/>
              <a:t>2013/9/6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A7B2-30F5-43D7-8C08-B54064586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11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6FB-0CEF-4DCA-9951-23F88B830C76}" type="datetimeFigureOut">
              <a:rPr kumimoji="1" lang="ja-JP" altLang="en-US" smtClean="0"/>
              <a:t>2013/9/6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A7B2-30F5-43D7-8C08-B54064586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062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6FB-0CEF-4DCA-9951-23F88B830C76}" type="datetimeFigureOut">
              <a:rPr kumimoji="1" lang="ja-JP" altLang="en-US" smtClean="0"/>
              <a:t>2013/9/6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A7B2-30F5-43D7-8C08-B54064586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06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6FB-0CEF-4DCA-9951-23F88B830C76}" type="datetimeFigureOut">
              <a:rPr kumimoji="1" lang="ja-JP" altLang="en-US" smtClean="0"/>
              <a:t>2013/9/6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A7B2-30F5-43D7-8C08-B54064586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537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6FB-0CEF-4DCA-9951-23F88B830C76}" type="datetimeFigureOut">
              <a:rPr kumimoji="1" lang="ja-JP" altLang="en-US" smtClean="0"/>
              <a:t>2013/9/6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A7B2-30F5-43D7-8C08-B54064586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33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6FB-0CEF-4DCA-9951-23F88B830C76}" type="datetimeFigureOut">
              <a:rPr kumimoji="1" lang="ja-JP" altLang="en-US" smtClean="0"/>
              <a:t>2013/9/6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A7B2-30F5-43D7-8C08-B54064586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07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6FB-0CEF-4DCA-9951-23F88B830C76}" type="datetimeFigureOut">
              <a:rPr kumimoji="1" lang="ja-JP" altLang="en-US" smtClean="0"/>
              <a:t>2013/9/6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A7B2-30F5-43D7-8C08-B54064586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50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956FB-0CEF-4DCA-9951-23F88B830C76}" type="datetimeFigureOut">
              <a:rPr kumimoji="1" lang="ja-JP" altLang="en-US" smtClean="0"/>
              <a:t>2013/9/6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3A7B2-30F5-43D7-8C08-B54064586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791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7" Type="http://schemas.openxmlformats.org/officeDocument/2006/relationships/image" Target="../media/image73.png"/><Relationship Id="rId1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3.png"/><Relationship Id="rId11" Type="http://schemas.openxmlformats.org/officeDocument/2006/relationships/image" Target="../media/image77.png"/><Relationship Id="rId10" Type="http://schemas.openxmlformats.org/officeDocument/2006/relationships/image" Target="../media/image76.png"/><Relationship Id="rId9" Type="http://schemas.openxmlformats.org/officeDocument/2006/relationships/image" Target="../media/image7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26" Type="http://schemas.openxmlformats.org/officeDocument/2006/relationships/image" Target="../media/image22.png"/><Relationship Id="rId3" Type="http://schemas.openxmlformats.org/officeDocument/2006/relationships/chart" Target="../charts/chart3.xml"/><Relationship Id="rId21" Type="http://schemas.openxmlformats.org/officeDocument/2006/relationships/image" Target="../media/image17.png"/><Relationship Id="rId34" Type="http://schemas.openxmlformats.org/officeDocument/2006/relationships/image" Target="../media/image30.pn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5" Type="http://schemas.openxmlformats.org/officeDocument/2006/relationships/image" Target="../media/image21.png"/><Relationship Id="rId33" Type="http://schemas.openxmlformats.org/officeDocument/2006/relationships/image" Target="../media/image29.png"/><Relationship Id="rId38" Type="http://schemas.openxmlformats.org/officeDocument/2006/relationships/image" Target="../media/image34.png"/><Relationship Id="rId2" Type="http://schemas.openxmlformats.org/officeDocument/2006/relationships/chart" Target="../charts/chart2.xml"/><Relationship Id="rId16" Type="http://schemas.openxmlformats.org/officeDocument/2006/relationships/image" Target="../media/image12.png"/><Relationship Id="rId20" Type="http://schemas.openxmlformats.org/officeDocument/2006/relationships/image" Target="../media/image16.png"/><Relationship Id="rId29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24" Type="http://schemas.openxmlformats.org/officeDocument/2006/relationships/image" Target="../media/image20.png"/><Relationship Id="rId32" Type="http://schemas.openxmlformats.org/officeDocument/2006/relationships/image" Target="../media/image28.png"/><Relationship Id="rId37" Type="http://schemas.openxmlformats.org/officeDocument/2006/relationships/image" Target="../media/image33.png"/><Relationship Id="rId5" Type="http://schemas.openxmlformats.org/officeDocument/2006/relationships/image" Target="../media/image3.png"/><Relationship Id="rId15" Type="http://schemas.openxmlformats.org/officeDocument/2006/relationships/image" Target="../media/image11.png"/><Relationship Id="rId23" Type="http://schemas.openxmlformats.org/officeDocument/2006/relationships/image" Target="../media/image19.png"/><Relationship Id="rId28" Type="http://schemas.openxmlformats.org/officeDocument/2006/relationships/image" Target="../media/image24.png"/><Relationship Id="rId36" Type="http://schemas.openxmlformats.org/officeDocument/2006/relationships/image" Target="../media/image32.png"/><Relationship Id="rId10" Type="http://schemas.openxmlformats.org/officeDocument/2006/relationships/image" Target="../media/image69.png"/><Relationship Id="rId19" Type="http://schemas.openxmlformats.org/officeDocument/2006/relationships/image" Target="../media/image15.png"/><Relationship Id="rId31" Type="http://schemas.openxmlformats.org/officeDocument/2006/relationships/image" Target="../media/image27.png"/><Relationship Id="rId4" Type="http://schemas.openxmlformats.org/officeDocument/2006/relationships/chart" Target="../charts/chart4.xml"/><Relationship Id="rId9" Type="http://schemas.openxmlformats.org/officeDocument/2006/relationships/image" Target="../media/image510.png"/><Relationship Id="rId14" Type="http://schemas.openxmlformats.org/officeDocument/2006/relationships/image" Target="../media/image10.png"/><Relationship Id="rId22" Type="http://schemas.openxmlformats.org/officeDocument/2006/relationships/image" Target="../media/image18.png"/><Relationship Id="rId27" Type="http://schemas.openxmlformats.org/officeDocument/2006/relationships/image" Target="../media/image23.png"/><Relationship Id="rId30" Type="http://schemas.openxmlformats.org/officeDocument/2006/relationships/image" Target="../media/image26.png"/><Relationship Id="rId35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18" Type="http://schemas.openxmlformats.org/officeDocument/2006/relationships/image" Target="../media/image51.png"/><Relationship Id="rId26" Type="http://schemas.openxmlformats.org/officeDocument/2006/relationships/image" Target="../media/image59.png"/><Relationship Id="rId3" Type="http://schemas.openxmlformats.org/officeDocument/2006/relationships/image" Target="../media/image36.png"/><Relationship Id="rId21" Type="http://schemas.openxmlformats.org/officeDocument/2006/relationships/image" Target="../media/image54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17" Type="http://schemas.openxmlformats.org/officeDocument/2006/relationships/image" Target="../media/image50.png"/><Relationship Id="rId25" Type="http://schemas.openxmlformats.org/officeDocument/2006/relationships/image" Target="../media/image58.png"/><Relationship Id="rId2" Type="http://schemas.openxmlformats.org/officeDocument/2006/relationships/image" Target="../media/image35.png"/><Relationship Id="rId16" Type="http://schemas.openxmlformats.org/officeDocument/2006/relationships/image" Target="../media/image49.png"/><Relationship Id="rId20" Type="http://schemas.openxmlformats.org/officeDocument/2006/relationships/image" Target="../media/image53.png"/><Relationship Id="rId29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24" Type="http://schemas.openxmlformats.org/officeDocument/2006/relationships/image" Target="../media/image57.png"/><Relationship Id="rId5" Type="http://schemas.openxmlformats.org/officeDocument/2006/relationships/image" Target="../media/image38.png"/><Relationship Id="rId15" Type="http://schemas.openxmlformats.org/officeDocument/2006/relationships/image" Target="../media/image48.png"/><Relationship Id="rId23" Type="http://schemas.openxmlformats.org/officeDocument/2006/relationships/image" Target="../media/image56.png"/><Relationship Id="rId28" Type="http://schemas.openxmlformats.org/officeDocument/2006/relationships/image" Target="../media/image61.png"/><Relationship Id="rId10" Type="http://schemas.openxmlformats.org/officeDocument/2006/relationships/image" Target="../media/image43.png"/><Relationship Id="rId19" Type="http://schemas.openxmlformats.org/officeDocument/2006/relationships/image" Target="../media/image52.png"/><Relationship Id="rId31" Type="http://schemas.openxmlformats.org/officeDocument/2006/relationships/image" Target="../media/image64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Relationship Id="rId22" Type="http://schemas.openxmlformats.org/officeDocument/2006/relationships/image" Target="../media/image55.png"/><Relationship Id="rId27" Type="http://schemas.openxmlformats.org/officeDocument/2006/relationships/image" Target="../media/image60.png"/><Relationship Id="rId30" Type="http://schemas.openxmlformats.org/officeDocument/2006/relationships/image" Target="../media/image63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26" Type="http://schemas.openxmlformats.org/officeDocument/2006/relationships/image" Target="../media/image22.png"/><Relationship Id="rId39" Type="http://schemas.openxmlformats.org/officeDocument/2006/relationships/image" Target="../media/image67.png"/><Relationship Id="rId3" Type="http://schemas.openxmlformats.org/officeDocument/2006/relationships/image" Target="../media/image6.png"/><Relationship Id="rId21" Type="http://schemas.openxmlformats.org/officeDocument/2006/relationships/image" Target="../media/image17.png"/><Relationship Id="rId34" Type="http://schemas.openxmlformats.org/officeDocument/2006/relationships/image" Target="../media/image30.png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5" Type="http://schemas.openxmlformats.org/officeDocument/2006/relationships/image" Target="../media/image21.png"/><Relationship Id="rId33" Type="http://schemas.openxmlformats.org/officeDocument/2006/relationships/image" Target="../media/image29.png"/><Relationship Id="rId38" Type="http://schemas.openxmlformats.org/officeDocument/2006/relationships/image" Target="../media/image66.png"/><Relationship Id="rId2" Type="http://schemas.openxmlformats.org/officeDocument/2006/relationships/image" Target="../media/image65.png"/><Relationship Id="rId16" Type="http://schemas.openxmlformats.org/officeDocument/2006/relationships/image" Target="../media/image12.png"/><Relationship Id="rId20" Type="http://schemas.openxmlformats.org/officeDocument/2006/relationships/image" Target="../media/image16.png"/><Relationship Id="rId29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7.png"/><Relationship Id="rId24" Type="http://schemas.openxmlformats.org/officeDocument/2006/relationships/image" Target="../media/image20.png"/><Relationship Id="rId32" Type="http://schemas.openxmlformats.org/officeDocument/2006/relationships/image" Target="../media/image28.png"/><Relationship Id="rId37" Type="http://schemas.openxmlformats.org/officeDocument/2006/relationships/image" Target="../media/image33.png"/><Relationship Id="rId40" Type="http://schemas.openxmlformats.org/officeDocument/2006/relationships/image" Target="../media/image68.png"/><Relationship Id="rId15" Type="http://schemas.openxmlformats.org/officeDocument/2006/relationships/image" Target="../media/image11.png"/><Relationship Id="rId23" Type="http://schemas.openxmlformats.org/officeDocument/2006/relationships/image" Target="../media/image19.png"/><Relationship Id="rId28" Type="http://schemas.openxmlformats.org/officeDocument/2006/relationships/image" Target="../media/image24.png"/><Relationship Id="rId36" Type="http://schemas.openxmlformats.org/officeDocument/2006/relationships/image" Target="../media/image32.png"/><Relationship Id="rId10" Type="http://schemas.openxmlformats.org/officeDocument/2006/relationships/image" Target="../media/image69.png"/><Relationship Id="rId19" Type="http://schemas.openxmlformats.org/officeDocument/2006/relationships/image" Target="../media/image15.png"/><Relationship Id="rId31" Type="http://schemas.openxmlformats.org/officeDocument/2006/relationships/image" Target="../media/image27.png"/><Relationship Id="rId9" Type="http://schemas.openxmlformats.org/officeDocument/2006/relationships/image" Target="../media/image510.png"/><Relationship Id="rId14" Type="http://schemas.openxmlformats.org/officeDocument/2006/relationships/image" Target="../media/image10.png"/><Relationship Id="rId22" Type="http://schemas.openxmlformats.org/officeDocument/2006/relationships/image" Target="../media/image18.png"/><Relationship Id="rId27" Type="http://schemas.openxmlformats.org/officeDocument/2006/relationships/image" Target="../media/image23.png"/><Relationship Id="rId30" Type="http://schemas.openxmlformats.org/officeDocument/2006/relationships/image" Target="../media/image26.png"/><Relationship Id="rId35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323528" y="2130425"/>
            <a:ext cx="8496944" cy="1470025"/>
          </a:xfrm>
        </p:spPr>
        <p:txBody>
          <a:bodyPr>
            <a:noAutofit/>
          </a:bodyPr>
          <a:lstStyle/>
          <a:p>
            <a:r>
              <a:rPr kumimoji="1" lang="en-US" altLang="ja-JP" sz="6600" dirty="0" smtClean="0">
                <a:solidFill>
                  <a:schemeClr val="accent2"/>
                </a:solidFill>
              </a:rPr>
              <a:t>Structural Space Scaling</a:t>
            </a:r>
            <a:endParaRPr kumimoji="1" lang="ja-JP" altLang="en-US" sz="6600" dirty="0">
              <a:solidFill>
                <a:schemeClr val="accent2"/>
              </a:solidFill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0" y="4556720"/>
            <a:ext cx="9144000" cy="1752600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sz="5200" dirty="0" smtClean="0">
                <a:solidFill>
                  <a:schemeClr val="tx1"/>
                </a:solidFill>
              </a:rPr>
              <a:t>SHOJIMA </a:t>
            </a:r>
            <a:r>
              <a:rPr kumimoji="1" lang="en-US" altLang="ja-JP" sz="5200" dirty="0" err="1" smtClean="0">
                <a:solidFill>
                  <a:schemeClr val="tx1"/>
                </a:solidFill>
              </a:rPr>
              <a:t>Kojiro</a:t>
            </a:r>
            <a:endParaRPr kumimoji="1" lang="en-US" altLang="ja-JP" sz="5200" dirty="0" smtClean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The National Center for University Entrance Examinations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shojima@rd.dnc.ac.jp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66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467544" y="4725144"/>
            <a:ext cx="8280920" cy="191317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kumimoji="1" lang="en-US" altLang="ja-JP" sz="2800" dirty="0" smtClean="0"/>
              <a:t>: </a:t>
            </a:r>
            <a:r>
              <a:rPr kumimoji="1" lang="ja-JP" altLang="en-US" sz="2800" dirty="0" smtClean="0"/>
              <a:t>選択行列</a:t>
            </a:r>
            <a:r>
              <a:rPr kumimoji="1" lang="en-US" altLang="ja-JP" sz="2800" dirty="0" smtClean="0"/>
              <a:t>(selection matrix taking </a:t>
            </a:r>
            <a:r>
              <a:rPr kumimoji="1" lang="en-US" altLang="ja-JP" sz="2800" b="1" dirty="0" smtClean="0"/>
              <a:t>x</a:t>
            </a:r>
            <a:r>
              <a:rPr kumimoji="1" lang="en-US" altLang="ja-JP" sz="2800" dirty="0" smtClean="0"/>
              <a:t> out of </a:t>
            </a:r>
            <a:r>
              <a:rPr kumimoji="1" lang="en-US" altLang="ja-JP" sz="2800" b="1" dirty="0" smtClean="0"/>
              <a:t>t</a:t>
            </a:r>
            <a:r>
              <a:rPr kumimoji="1" lang="en-US" altLang="ja-JP" sz="2800" dirty="0" smtClean="0"/>
              <a:t>)</a:t>
            </a:r>
          </a:p>
          <a:p>
            <a:r>
              <a:rPr lang="en-US" altLang="ja-JP" sz="2800" b="1" dirty="0" smtClean="0"/>
              <a:t>Φ</a:t>
            </a:r>
            <a:r>
              <a:rPr lang="en-US" altLang="ja-JP" sz="2800" dirty="0" smtClean="0"/>
              <a:t>: </a:t>
            </a:r>
            <a:r>
              <a:rPr lang="ja-JP" altLang="en-US" sz="2800" dirty="0" smtClean="0"/>
              <a:t>内積構造</a:t>
            </a:r>
            <a:r>
              <a:rPr lang="en-US" altLang="ja-JP" sz="2800" dirty="0" smtClean="0"/>
              <a:t>(inner product structure)</a:t>
            </a:r>
          </a:p>
          <a:p>
            <a:r>
              <a:rPr lang="en-US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z="2800" dirty="0"/>
              <a:t>: </a:t>
            </a:r>
            <a:r>
              <a:rPr lang="ja-JP" altLang="en-US" sz="2800" dirty="0"/>
              <a:t>距離構造</a:t>
            </a:r>
            <a:r>
              <a:rPr lang="en-US" altLang="ja-JP" sz="2800" dirty="0"/>
              <a:t>(distance structure, model distance)</a:t>
            </a:r>
          </a:p>
          <a:p>
            <a:r>
              <a:rPr kumimoji="1" lang="en-US" altLang="ja-JP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1" lang="en-US" altLang="ja-JP" sz="2800" dirty="0" smtClean="0"/>
              <a:t>: </a:t>
            </a:r>
            <a:r>
              <a:rPr kumimoji="1" lang="en-US" altLang="ja-JP" sz="2800" dirty="0" smtClean="0"/>
              <a:t>1-mode 2-way</a:t>
            </a:r>
            <a:r>
              <a:rPr kumimoji="1" lang="ja-JP" altLang="en-US" sz="2800" dirty="0" smtClean="0"/>
              <a:t>距離</a:t>
            </a:r>
            <a:r>
              <a:rPr kumimoji="1" lang="ja-JP" altLang="en-US" sz="2800" dirty="0" smtClean="0"/>
              <a:t>行列</a:t>
            </a:r>
            <a:endParaRPr kumimoji="1"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角丸四角形 6"/>
              <p:cNvSpPr/>
              <p:nvPr/>
            </p:nvSpPr>
            <p:spPr>
              <a:xfrm>
                <a:off x="251520" y="1124744"/>
                <a:ext cx="8640960" cy="3484721"/>
              </a:xfrm>
              <a:prstGeom prst="roundRect">
                <a:avLst>
                  <a:gd name="adj" fmla="val 8530"/>
                </a:avLst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25200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1" smtClean="0">
                          <a:latin typeface="Cambria Math" pitchFamily="18" charset="0"/>
                          <a:ea typeface="Cambria Math" pitchFamily="18" charset="0"/>
                        </a:rPr>
                        <m:t>𝐭</m:t>
                      </m:r>
                      <m:r>
                        <a:rPr lang="en-US" altLang="ja-JP" sz="3600" b="1" smtClean="0"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r>
                        <a:rPr lang="ja-JP" altLang="en-US" sz="36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𝛟</m:t>
                      </m:r>
                      <m:r>
                        <a:rPr lang="en-US" altLang="ja-JP" sz="36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ja-JP" sz="3600" b="1">
                          <a:latin typeface="Cambria Math" pitchFamily="18" charset="0"/>
                          <a:ea typeface="Cambria Math" pitchFamily="18" charset="0"/>
                        </a:rPr>
                        <m:t>𝐀𝐭</m:t>
                      </m:r>
                      <m:r>
                        <a:rPr lang="en-US" altLang="ja-JP" sz="3600" b="1" i="1" smtClean="0">
                          <a:latin typeface="Cambria Math" pitchFamily="18" charset="0"/>
                          <a:ea typeface="Cambria Math" pitchFamily="18" charset="0"/>
                        </a:rPr>
                        <m:t>  </m:t>
                      </m:r>
                      <m:r>
                        <a:rPr lang="en-US" altLang="ja-JP" sz="36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altLang="ja-JP" sz="3600" b="1" i="1" smtClean="0">
                          <a:latin typeface="Cambria Math" pitchFamily="18" charset="0"/>
                          <a:ea typeface="Cambria Math" pitchFamily="18" charset="0"/>
                        </a:rPr>
                        <m:t>  </m:t>
                      </m:r>
                      <m:d>
                        <m:d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dPr>
                        <m:e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𝐈</m:t>
                          </m:r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−</m:t>
                          </m:r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𝐀</m:t>
                          </m:r>
                        </m:e>
                      </m:d>
                      <m:r>
                        <a:rPr lang="en-US" altLang="ja-JP" sz="3600" b="1">
                          <a:latin typeface="Cambria Math"/>
                          <a:ea typeface="Cambria Math" pitchFamily="18" charset="0"/>
                        </a:rPr>
                        <m:t>𝐭</m:t>
                      </m:r>
                      <m:r>
                        <a:rPr lang="en-US" altLang="ja-JP" sz="3600" b="1">
                          <a:latin typeface="Cambria Math"/>
                          <a:ea typeface="Cambria Math" pitchFamily="18" charset="0"/>
                        </a:rPr>
                        <m:t>=</m:t>
                      </m:r>
                      <m:r>
                        <a:rPr lang="ja-JP" altLang="en-US" sz="36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𝛟</m:t>
                      </m:r>
                    </m:oMath>
                  </m:oMathPara>
                </a14:m>
                <a:endParaRPr lang="en-US" altLang="ja-JP" sz="3600" b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1" i="0" smtClean="0">
                          <a:latin typeface="Cambria Math"/>
                          <a:ea typeface="Cambria Math"/>
                        </a:rPr>
                        <m:t>𝐭</m:t>
                      </m:r>
                      <m:r>
                        <a:rPr lang="en-US" altLang="ja-JP" sz="3600" b="1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3600" b="1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altLang="ja-JP" sz="3600" b="1">
                                  <a:latin typeface="Cambria Math"/>
                                  <a:ea typeface="Cambria Math"/>
                                </a:rPr>
                                <m:t>𝐈</m:t>
                              </m:r>
                              <m:r>
                                <a:rPr lang="en-US" altLang="ja-JP" sz="3600" b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altLang="ja-JP" sz="3600" b="1">
                                  <a:latin typeface="Cambria Math"/>
                                  <a:ea typeface="Cambria Math"/>
                                </a:rPr>
                                <m:t>𝐀</m:t>
                              </m:r>
                            </m:e>
                          </m:d>
                        </m:e>
                        <m:sup>
                          <m:r>
                            <a:rPr lang="en-US" altLang="ja-JP" sz="360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ja-JP" altLang="en-US" sz="36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𝛟</m:t>
                      </m:r>
                      <m:r>
                        <a:rPr lang="en-US" altLang="ja-JP" sz="3600" b="1" i="0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el-GR" altLang="ja-JP" sz="36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𝚲</m:t>
                      </m:r>
                      <m:r>
                        <a:rPr lang="ja-JP" altLang="en-US" sz="36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𝛟</m:t>
                      </m:r>
                    </m:oMath>
                  </m:oMathPara>
                </a14:m>
                <a:endParaRPr lang="en-US" altLang="ja-JP" sz="3600" b="1" dirty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1">
                          <a:latin typeface="Cambria Math"/>
                          <a:ea typeface="Cambria Math"/>
                        </a:rPr>
                        <m:t>𝐱</m:t>
                      </m:r>
                      <m:r>
                        <a:rPr lang="en-US" altLang="ja-JP" sz="3600" b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ja-JP" sz="3600" b="1">
                          <a:latin typeface="Cambria Math"/>
                          <a:ea typeface="Cambria Math"/>
                        </a:rPr>
                        <m:t>𝐆𝐭</m:t>
                      </m:r>
                      <m:r>
                        <a:rPr lang="en-US" altLang="ja-JP" sz="3600" b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ja-JP" sz="3600" b="1">
                          <a:latin typeface="Cambria Math"/>
                          <a:ea typeface="Cambria Math"/>
                        </a:rPr>
                        <m:t>𝐆</m:t>
                      </m:r>
                      <m:r>
                        <a:rPr lang="el-GR" altLang="ja-JP" sz="36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𝚲</m:t>
                      </m:r>
                      <m:r>
                        <a:rPr lang="ja-JP" altLang="en-US" sz="3600" b="1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𝛟</m:t>
                      </m:r>
                    </m:oMath>
                  </m:oMathPara>
                </a14:m>
                <a:endParaRPr lang="en-US" altLang="ja-JP" sz="3600" b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1">
                          <a:latin typeface="Cambria Math" panose="02040503050406030204" pitchFamily="18" charset="0"/>
                          <a:ea typeface="Cambria Math" pitchFamily="18" charset="0"/>
                        </a:rPr>
                        <m:t>𝐱</m:t>
                      </m:r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1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𝐱</m:t>
                          </m:r>
                        </m:e>
                        <m:sup>
                          <m:r>
                            <a:rPr lang="en-US" altLang="ja-JP" sz="3600" b="1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ja-JP" sz="3600" b="1">
                          <a:latin typeface="Cambria Math" panose="02040503050406030204" pitchFamily="18" charset="0"/>
                          <a:ea typeface="Cambria Math" pitchFamily="18" charset="0"/>
                        </a:rPr>
                        <m:t>=</m:t>
                      </m:r>
                      <m:r>
                        <a:rPr lang="en-US" altLang="ja-JP" sz="3600" b="1">
                          <a:latin typeface="Cambria Math" panose="02040503050406030204" pitchFamily="18" charset="0"/>
                          <a:ea typeface="Cambria Math" pitchFamily="18" charset="0"/>
                        </a:rPr>
                        <m:t>𝐆</m:t>
                      </m:r>
                      <m:r>
                        <a:rPr lang="ja-JP" altLang="en-US" sz="3600" b="1" i="1">
                          <a:latin typeface="Cambria Math" panose="02040503050406030204" pitchFamily="18" charset="0"/>
                          <a:ea typeface="Cambria Math"/>
                        </a:rPr>
                        <m:t>𝚲𝚽</m:t>
                      </m:r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ja-JP" altLang="en-US" sz="3600" b="1" i="1">
                              <a:latin typeface="Cambria Math" panose="02040503050406030204" pitchFamily="18" charset="0"/>
                              <a:ea typeface="Cambria Math"/>
                            </a:rPr>
                            <m:t>𝚲</m:t>
                          </m:r>
                        </m:e>
                        <m:sup>
                          <m:r>
                            <a:rPr lang="en-US" altLang="ja-JP" sz="3600" b="1" i="1">
                              <a:latin typeface="Cambria Math" panose="02040503050406030204" pitchFamily="18" charset="0"/>
                              <a:ea typeface="Cambria Math"/>
                            </a:rPr>
                            <m:t>′</m:t>
                          </m:r>
                        </m:sup>
                      </m:sSup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1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𝐆</m:t>
                          </m:r>
                        </m:e>
                        <m:sup>
                          <m:r>
                            <a:rPr lang="en-US" altLang="ja-JP" sz="3600" b="1" i="1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ja-JP" sz="3600" b="1" i="1">
                          <a:latin typeface="Cambria Math" pitchFamily="18" charset="0"/>
                          <a:ea typeface="Cambria Math" pitchFamily="18" charset="0"/>
                        </a:rPr>
                        <m:t>    (</m:t>
                      </m:r>
                      <m:r>
                        <a:rPr lang="ja-JP" altLang="en-US" sz="3600" b="1" i="1">
                          <a:latin typeface="Cambria Math" panose="02040503050406030204" pitchFamily="18" charset="0"/>
                          <a:ea typeface="Cambria Math"/>
                        </a:rPr>
                        <m:t>𝚽</m:t>
                      </m:r>
                      <m:r>
                        <a:rPr lang="en-US" altLang="ja-JP" sz="3600" b="1" i="1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ja-JP" altLang="en-US" sz="36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𝛟𝛟</m:t>
                      </m:r>
                      <m:r>
                        <a:rPr lang="en-US" altLang="ja-JP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US" altLang="ja-JP" sz="3600" b="1" i="1" dirty="0">
                  <a:latin typeface="Cambria Math"/>
                  <a:ea typeface="Cambria Math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600" b="1">
                          <a:latin typeface="Cambria Math"/>
                          <a:ea typeface="Cambria Math"/>
                        </a:rPr>
                        <m:t>𝚫</m:t>
                      </m:r>
                      <m:r>
                        <a:rPr lang="en-US" altLang="ja-JP" sz="3600" b="1" i="1">
                          <a:latin typeface="Cambria Math"/>
                          <a:ea typeface="Cambria Math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sz="3600">
                          <a:latin typeface="Cambria Math"/>
                          <a:ea typeface="Cambria Math" pitchFamily="18" charset="0"/>
                        </a:rPr>
                        <m:t>diag</m:t>
                      </m:r>
                      <m:d>
                        <m:d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dPr>
                        <m:e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𝐱𝐱</m:t>
                          </m:r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′</m:t>
                          </m:r>
                        </m:e>
                      </m:d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ja-JP" sz="3600" b="1" i="1">
                          <a:latin typeface="Cambria Math"/>
                          <a:ea typeface="Cambria Math" pitchFamily="18" charset="0"/>
                        </a:rPr>
                        <m:t>−</m:t>
                      </m:r>
                      <m:r>
                        <a:rPr lang="en-US" altLang="ja-JP" sz="3600" i="1">
                          <a:latin typeface="Cambria Math"/>
                          <a:ea typeface="Cambria Math" pitchFamily="18" charset="0"/>
                        </a:rPr>
                        <m:t>2</m:t>
                      </m:r>
                      <m:r>
                        <a:rPr lang="en-US" altLang="ja-JP" sz="3600" b="1">
                          <a:latin typeface="Cambria Math"/>
                          <a:ea typeface="Cambria Math" pitchFamily="18" charset="0"/>
                        </a:rPr>
                        <m:t>𝐱</m:t>
                      </m:r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𝐱</m:t>
                          </m:r>
                        </m:e>
                        <m:sup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ja-JP" sz="3600" b="1" i="1">
                          <a:latin typeface="Cambria Math"/>
                          <a:ea typeface="Cambria Math" pitchFamily="18" charset="0"/>
                        </a:rPr>
                        <m:t>+</m:t>
                      </m:r>
                      <m:r>
                        <a:rPr lang="en-US" altLang="ja-JP" sz="3600" b="1" i="1">
                          <a:latin typeface="Cambria Math"/>
                          <a:ea typeface="Cambria Math" pitchFamily="18" charset="0"/>
                        </a:rPr>
                        <m:t>𝟏</m:t>
                      </m:r>
                      <m:r>
                        <m:rPr>
                          <m:sty m:val="p"/>
                        </m:rPr>
                        <a:rPr lang="en-US" altLang="ja-JP" sz="3600">
                          <a:latin typeface="Cambria Math"/>
                          <a:ea typeface="Cambria Math" pitchFamily="18" charset="0"/>
                        </a:rPr>
                        <m:t>diag</m:t>
                      </m:r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3600" b="1" i="1">
                                  <a:latin typeface="Cambria Math"/>
                                  <a:ea typeface="Cambria Math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3600" b="1">
                                  <a:latin typeface="Cambria Math"/>
                                  <a:ea typeface="Cambria Math" pitchFamily="18" charset="0"/>
                                </a:rPr>
                                <m:t>𝐱</m:t>
                              </m:r>
                              <m:sSup>
                                <m:sSupPr>
                                  <m:ctrlPr>
                                    <a:rPr lang="en-US" altLang="ja-JP" sz="3600" b="1" i="1">
                                      <a:latin typeface="Cambria Math"/>
                                      <a:ea typeface="Cambria Math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3600" b="1">
                                      <a:latin typeface="Cambria Math"/>
                                      <a:ea typeface="Cambria Math" pitchFamily="18" charset="0"/>
                                    </a:rPr>
                                    <m:t>𝐱</m:t>
                                  </m:r>
                                </m:e>
                                <m:sup>
                                  <m:r>
                                    <a:rPr lang="en-US" altLang="ja-JP" sz="3600" b="1">
                                      <a:latin typeface="Cambria Math"/>
                                      <a:ea typeface="Cambria Math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altLang="ja-JP" sz="3600" b="1" i="1" dirty="0" smtClean="0">
                  <a:latin typeface="Cambria Math"/>
                  <a:ea typeface="Cambria Math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𝑆</m:t>
                      </m:r>
                      <m:d>
                        <m:dPr>
                          <m:ctrlPr>
                            <a:rPr lang="en-US" altLang="ja-JP" sz="3600" i="1">
                              <a:latin typeface="Cambria Math"/>
                              <a:ea typeface="Cambria Math" pitchFamily="18" charset="0"/>
                            </a:rPr>
                          </m:ctrlPr>
                        </m:dPr>
                        <m:e>
                          <m:r>
                            <a:rPr lang="ja-JP" altLang="en-US" sz="3600" b="1" i="1">
                              <a:latin typeface="Cambria Math" panose="02040503050406030204" pitchFamily="18" charset="0"/>
                              <a:ea typeface="Cambria Math"/>
                            </a:rPr>
                            <m:t>𝚽</m:t>
                          </m:r>
                          <m:r>
                            <a:rPr lang="en-US" altLang="ja-JP" sz="3600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, </m:t>
                          </m:r>
                          <m:r>
                            <a:rPr lang="en-US" altLang="ja-JP" sz="3600" b="1" i="0" smtClean="0">
                              <a:latin typeface="Cambria Math" panose="02040503050406030204" pitchFamily="18" charset="0"/>
                              <a:ea typeface="Cambria Math"/>
                            </a:rPr>
                            <m:t>𝐀</m:t>
                          </m:r>
                        </m:e>
                      </m:d>
                      <m:r>
                        <a:rPr lang="en-US" altLang="ja-JP" sz="3600">
                          <a:latin typeface="Cambria Math"/>
                          <a:ea typeface="Cambria Math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sz="3600">
                          <a:latin typeface="Cambria Math"/>
                          <a:ea typeface="Cambria Math" pitchFamily="18" charset="0"/>
                        </a:rPr>
                        <m:t>tr</m:t>
                      </m:r>
                      <m:r>
                        <a:rPr lang="en-US" altLang="ja-JP" sz="3600" b="1" i="1" smtClean="0">
                          <a:latin typeface="Cambria Math" pitchFamily="18" charset="0"/>
                          <a:ea typeface="Cambria Math" pitchFamily="18" charset="0"/>
                        </a:rPr>
                        <m:t>{</m:t>
                      </m:r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3600" b="1" i="1">
                                  <a:latin typeface="Cambria Math"/>
                                  <a:ea typeface="Cambria Math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3600" b="1">
                                  <a:latin typeface="Cambria Math"/>
                                  <a:ea typeface="Cambria Math" pitchFamily="18" charset="0"/>
                                </a:rPr>
                                <m:t>𝐃</m:t>
                              </m:r>
                              <m:r>
                                <a:rPr lang="en-US" altLang="ja-JP" sz="3600" b="1" i="1">
                                  <a:latin typeface="Cambria Math"/>
                                  <a:ea typeface="Cambria Math" pitchFamily="18" charset="0"/>
                                </a:rPr>
                                <m:t>−</m:t>
                              </m:r>
                              <m:r>
                                <a:rPr lang="ja-JP" altLang="en-US" sz="3600" b="1">
                                  <a:latin typeface="Cambria Math"/>
                                  <a:ea typeface="Cambria Math"/>
                                </a:rPr>
                                <m:t>𝚫</m:t>
                              </m:r>
                            </m:e>
                          </m:d>
                        </m:e>
                        <m:sup>
                          <m:r>
                            <a:rPr lang="en-US" altLang="ja-JP" sz="3600" b="1" i="1">
                              <a:latin typeface="Cambria Math"/>
                              <a:ea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dPr>
                        <m:e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𝐃</m:t>
                          </m:r>
                          <m: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  <m:t>−</m:t>
                          </m:r>
                          <m:r>
                            <a:rPr lang="ja-JP" altLang="en-US" sz="3600" b="1">
                              <a:latin typeface="Cambria Math"/>
                              <a:ea typeface="Cambria Math"/>
                            </a:rPr>
                            <m:t>𝚫</m:t>
                          </m:r>
                        </m:e>
                      </m:d>
                      <m:r>
                        <a:rPr lang="en-US" altLang="ja-JP" sz="3600" b="1" i="0" smtClean="0">
                          <a:latin typeface="Cambria Math" panose="02040503050406030204" pitchFamily="18" charset="0"/>
                          <a:ea typeface="Cambria Math"/>
                        </a:rPr>
                        <m:t>}</m:t>
                      </m:r>
                    </m:oMath>
                  </m:oMathPara>
                </a14:m>
                <a:endParaRPr lang="en-US" altLang="ja-JP" sz="3600" b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7" name="角丸四角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124744"/>
                <a:ext cx="8640960" cy="3484721"/>
              </a:xfrm>
              <a:prstGeom prst="roundRect">
                <a:avLst>
                  <a:gd name="adj" fmla="val 8530"/>
                </a:avLst>
              </a:prstGeom>
              <a:blipFill rotWithShape="0">
                <a:blip r:embed="rId2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正方形/長方形 7"/>
          <p:cNvSpPr/>
          <p:nvPr/>
        </p:nvSpPr>
        <p:spPr>
          <a:xfrm>
            <a:off x="539552" y="2924944"/>
            <a:ext cx="5904656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444210" y="3465004"/>
            <a:ext cx="7848872" cy="1044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タイトル 2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50106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Measurement Coordinates</a:t>
            </a:r>
            <a:r>
              <a:rPr kumimoji="1" lang="ja-JP" altLang="en-US" sz="3600" dirty="0" smtClean="0"/>
              <a:t>→</a:t>
            </a:r>
            <a:r>
              <a:rPr kumimoji="1" lang="en-US" altLang="ja-JP" sz="3600" dirty="0" smtClean="0"/>
              <a:t>Distance Structure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85964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0" y="44623"/>
            <a:ext cx="9144000" cy="1050523"/>
          </a:xfrm>
        </p:spPr>
        <p:txBody>
          <a:bodyPr>
            <a:normAutofit fontScale="90000"/>
          </a:bodyPr>
          <a:lstStyle/>
          <a:p>
            <a:r>
              <a:rPr kumimoji="1" lang="en-US" altLang="ja-JP" b="1" dirty="0" smtClean="0"/>
              <a:t>Φ</a:t>
            </a:r>
            <a:r>
              <a:rPr kumimoji="1" lang="en-US" altLang="ja-JP" dirty="0" smtClean="0"/>
              <a:t>: Inter-Subspace Inner Product Structure 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5065964" y="5576034"/>
            <a:ext cx="2890412" cy="977066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1" lang="en-US" altLang="ja-JP" sz="28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1" lang="en-US" altLang="ja-JP" sz="2800" dirty="0" smtClean="0"/>
              <a:t>: </a:t>
            </a:r>
            <a:r>
              <a:rPr kumimoji="1" lang="en-US" altLang="ja-JP" sz="2800" i="1" dirty="0" smtClean="0"/>
              <a:t>f</a:t>
            </a:r>
            <a:r>
              <a:rPr kumimoji="1" lang="en-US" altLang="ja-JP" sz="2800" baseline="-25000" dirty="0" smtClean="0"/>
              <a:t>11</a:t>
            </a:r>
            <a:r>
              <a:rPr kumimoji="1" lang="ja-JP" altLang="en-US" sz="2800" dirty="0" smtClean="0"/>
              <a:t>と</a:t>
            </a:r>
            <a:r>
              <a:rPr lang="en-US" altLang="ja-JP" sz="2800" i="1" dirty="0" smtClean="0"/>
              <a:t>f</a:t>
            </a:r>
            <a:r>
              <a:rPr lang="en-US" altLang="ja-JP" sz="2800" baseline="-25000" dirty="0" smtClean="0"/>
              <a:t>12</a:t>
            </a:r>
            <a:r>
              <a:rPr lang="ja-JP" altLang="en-US" sz="2800" dirty="0" smtClean="0"/>
              <a:t>の内積</a:t>
            </a:r>
            <a:endParaRPr kumimoji="1"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角丸四角形 6"/>
              <p:cNvSpPr/>
              <p:nvPr/>
            </p:nvSpPr>
            <p:spPr>
              <a:xfrm>
                <a:off x="251520" y="1217214"/>
                <a:ext cx="8640960" cy="4083994"/>
              </a:xfrm>
              <a:prstGeom prst="roundRect">
                <a:avLst>
                  <a:gd name="adj" fmla="val 8530"/>
                </a:avLst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25200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2400" b="1" i="1" smtClean="0">
                          <a:latin typeface="Cambria Math" panose="02040503050406030204" pitchFamily="18" charset="0"/>
                          <a:ea typeface="Cambria Math"/>
                        </a:rPr>
                        <m:t>𝚽</m:t>
                      </m:r>
                      <m:r>
                        <a:rPr lang="en-US" altLang="ja-JP" sz="2400" b="1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ja-JP" altLang="en-US" sz="2400" b="1">
                          <a:latin typeface="Cambria Math" panose="02040503050406030204" pitchFamily="18" charset="0"/>
                          <a:ea typeface="Cambria Math"/>
                        </a:rPr>
                        <m:t>𝛟</m:t>
                      </m:r>
                      <m:sSup>
                        <m:sSupPr>
                          <m:ctrlPr>
                            <a:rPr lang="en-US" altLang="ja-JP" sz="2400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ja-JP" altLang="en-US" sz="2400" b="1">
                              <a:latin typeface="Cambria Math" panose="02040503050406030204" pitchFamily="18" charset="0"/>
                              <a:ea typeface="Cambria Math"/>
                            </a:rPr>
                            <m:t>𝛟</m:t>
                          </m:r>
                        </m:e>
                        <m:sup>
                          <m:r>
                            <a:rPr lang="en-US" altLang="ja-JP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′</m:t>
                          </m:r>
                        </m:sup>
                      </m:sSup>
                      <m:r>
                        <m:rPr>
                          <m:aln/>
                        </m:rPr>
                        <a:rPr lang="en-US" altLang="ja-JP" sz="2400" b="1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1</m:t>
                                </m:r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11</m:t>
                                    </m:r>
                                  </m:sub>
                                  <m:sup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′</m:t>
                                    </m:r>
                                  </m:sup>
                                </m:sSubSup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/>
                            </m:mr>
                            <m:mr>
                              <m:e>
                                <m:sSubSup>
                                  <m:sSubSupPr>
                                    <m:ctrlPr>
                                      <a:rPr lang="en-US" altLang="ja-JP" sz="240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ja-JP" sz="24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sz="24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11</m:t>
                                    </m:r>
                                  </m:sub>
                                  <m:sup>
                                    <m:r>
                                      <a:rPr lang="en-US" altLang="ja-JP" sz="24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′</m:t>
                                    </m:r>
                                  </m:sup>
                                </m:sSubSup>
                                <m:sSub>
                                  <m:sSubPr>
                                    <m:ctrlPr>
                                      <a:rPr lang="en-US" altLang="ja-JP" sz="240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sz="24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altLang="ja-JP" sz="2400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</m:t>
                                    </m:r>
                                    <m:r>
                                      <a:rPr lang="en-US" altLang="ja-JP" sz="24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11</m:t>
                                    </m:r>
                                  </m:sub>
                                  <m:sup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′</m:t>
                                    </m:r>
                                  </m:sup>
                                </m:sSubSup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22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11</m:t>
                                    </m:r>
                                  </m:sub>
                                  <m:sup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′</m:t>
                                    </m:r>
                                  </m:sup>
                                </m:sSubSup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</m:t>
                                    </m:r>
                                    <m:r>
                                      <a:rPr lang="en-US" altLang="ja-JP" sz="24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11</m:t>
                                    </m:r>
                                  </m:sub>
                                  <m:sup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′</m:t>
                                    </m:r>
                                  </m:sup>
                                </m:sSubSup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ja-JP" sz="240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ja-JP" sz="24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21</m:t>
                                    </m:r>
                                  </m:sub>
                                  <m:sup>
                                    <m:r>
                                      <a:rPr lang="en-US" altLang="ja-JP" sz="24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</m:t>
                                    </m:r>
                                    <m:r>
                                      <a:rPr lang="en-US" altLang="ja-JP" sz="24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22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11</m:t>
                                    </m:r>
                                  </m:sub>
                                  <m:sup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′</m:t>
                                    </m:r>
                                  </m:sup>
                                </m:sSubSup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</m:t>
                                    </m:r>
                                    <m:r>
                                      <a:rPr lang="en-US" altLang="ja-JP" sz="24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  <m:e/>
                            </m:mr>
                            <m:mr>
                              <m:e/>
                              <m:e/>
                              <m:e/>
                              <m:e/>
                              <m:e>
                                <m:r>
                                  <a:rPr lang="en-US" altLang="ja-JP" sz="2400" b="1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𝑶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brk m:alnAt="2"/>
                        </m:rPr>
                        <a:rPr lang="en-US" altLang="ja-JP" sz="2400" b="1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b="1" i="1">
                                  <a:latin typeface="Cambria Math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altLang="ja-JP" sz="24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21</m:t>
                                    </m:r>
                                  </m:sub>
                                  <m:sup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ja-JP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22</m:t>
                                    </m:r>
                                  </m:sub>
                                  <m:sup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  <m:e/>
                            </m:mr>
                            <m:mr>
                              <m:e/>
                              <m:e/>
                              <m:e/>
                              <m:e/>
                              <m:e>
                                <m:r>
                                  <a:rPr lang="en-US" altLang="ja-JP" sz="2400" b="1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𝑶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ja-JP" sz="2400" b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7" name="角丸四角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217214"/>
                <a:ext cx="8640960" cy="4083994"/>
              </a:xfrm>
              <a:prstGeom prst="roundRect">
                <a:avLst>
                  <a:gd name="adj" fmla="val 8530"/>
                </a:avLst>
              </a:prstGeom>
              <a:blipFill rotWithShape="0">
                <a:blip r:embed="rId6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グループ化 11"/>
          <p:cNvGrpSpPr/>
          <p:nvPr/>
        </p:nvGrpSpPr>
        <p:grpSpPr>
          <a:xfrm>
            <a:off x="1403648" y="5348142"/>
            <a:ext cx="3138794" cy="1388999"/>
            <a:chOff x="1683924" y="5348142"/>
            <a:chExt cx="3138794" cy="138899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1041" y="5348142"/>
              <a:ext cx="2661677" cy="1388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text1"/>
            <p:cNvGrpSpPr/>
            <p:nvPr/>
          </p:nvGrpSpPr>
          <p:grpSpPr>
            <a:xfrm>
              <a:off x="2555780" y="5389573"/>
              <a:ext cx="516594" cy="1135771"/>
              <a:chOff x="7202900" y="3273237"/>
              <a:chExt cx="640753" cy="152566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テキスト ボックス 8"/>
                  <p:cNvSpPr txBox="1"/>
                  <p:nvPr/>
                </p:nvSpPr>
                <p:spPr>
                  <a:xfrm>
                    <a:off x="7202901" y="3273237"/>
                    <a:ext cx="64075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/>
                                </a:rPr>
                                <m:t>11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sz="2400" b="0" dirty="0" smtClean="0"/>
                  </a:p>
                </p:txBody>
              </p:sp>
            </mc:Choice>
            <mc:Fallback xmlns="">
              <p:sp>
                <p:nvSpPr>
                  <p:cNvPr id="9" name="テキスト ボックス 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02901" y="3273237"/>
                    <a:ext cx="640752" cy="461665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l="-9412" r="-3529" b="-58929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" name="テキスト ボックス 9"/>
                  <p:cNvSpPr txBox="1"/>
                  <p:nvPr/>
                </p:nvSpPr>
                <p:spPr>
                  <a:xfrm>
                    <a:off x="7202900" y="4337239"/>
                    <a:ext cx="64075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sz="2400" b="0" dirty="0" smtClean="0"/>
                  </a:p>
                </p:txBody>
              </p:sp>
            </mc:Choice>
            <mc:Fallback xmlns="">
              <p:sp>
                <p:nvSpPr>
                  <p:cNvPr id="10" name="テキスト ボックス 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02900" y="4337239"/>
                    <a:ext cx="640752" cy="461665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l="-9412" r="-3529" b="-58929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テキスト ボックス 13"/>
                <p:cNvSpPr txBox="1"/>
                <p:nvPr/>
              </p:nvSpPr>
              <p:spPr>
                <a:xfrm>
                  <a:off x="4067945" y="5373216"/>
                  <a:ext cx="64787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2400" b="0" i="1" smtClean="0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latin typeface="Cambria Math"/>
                              </a:rPr>
                              <m:t>21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sz="2400" b="0" dirty="0" smtClean="0"/>
                </a:p>
              </p:txBody>
            </p:sp>
          </mc:Choice>
          <mc:Fallback xmlns="">
            <p:sp>
              <p:nvSpPr>
                <p:cNvPr id="14" name="テキスト ボックス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67945" y="5373216"/>
                  <a:ext cx="647870" cy="461665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l="-1869" b="-17105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テキスト ボックス 14"/>
                <p:cNvSpPr txBox="1"/>
                <p:nvPr/>
              </p:nvSpPr>
              <p:spPr>
                <a:xfrm>
                  <a:off x="4067944" y="6165304"/>
                  <a:ext cx="64787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2400" b="0" i="1" smtClean="0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latin typeface="Cambria Math"/>
                              </a:rPr>
                              <m:t>22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sz="2400" b="0" dirty="0" smtClean="0"/>
                </a:p>
              </p:txBody>
            </p:sp>
          </mc:Choice>
          <mc:Fallback xmlns="">
            <p:sp>
              <p:nvSpPr>
                <p:cNvPr id="15" name="テキスト ボックス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67944" y="6165304"/>
                  <a:ext cx="647870" cy="461665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l="-1869" b="-17105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テキスト ボックス 15"/>
                <p:cNvSpPr txBox="1"/>
                <p:nvPr/>
              </p:nvSpPr>
              <p:spPr>
                <a:xfrm>
                  <a:off x="1683924" y="5732629"/>
                  <a:ext cx="477117" cy="5539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3600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3600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kumimoji="1" lang="en-US" altLang="ja-JP" sz="3600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sz="3600" b="0" dirty="0" smtClean="0">
                    <a:solidFill>
                      <a:schemeClr val="accent2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テキスト ボックス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83924" y="5732629"/>
                  <a:ext cx="477117" cy="553998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3044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50106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Measurement Equations</a:t>
            </a:r>
            <a:r>
              <a:rPr kumimoji="1" lang="ja-JP" altLang="en-US" sz="3600" dirty="0" smtClean="0"/>
              <a:t>→</a:t>
            </a:r>
            <a:r>
              <a:rPr kumimoji="1" lang="en-US" altLang="ja-JP" sz="3600" dirty="0" smtClean="0"/>
              <a:t>Distance Structure</a:t>
            </a:r>
            <a:endParaRPr kumimoji="1" lang="ja-JP" altLang="en-US" sz="3600" dirty="0"/>
          </a:p>
        </p:txBody>
      </p:sp>
      <p:sp>
        <p:nvSpPr>
          <p:cNvPr id="6" name="角丸四角形 5"/>
          <p:cNvSpPr/>
          <p:nvPr/>
        </p:nvSpPr>
        <p:spPr>
          <a:xfrm>
            <a:off x="467544" y="4725144"/>
            <a:ext cx="8280920" cy="191317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kumimoji="1" lang="en-US" altLang="ja-JP" sz="2800" dirty="0" smtClean="0"/>
              <a:t>: </a:t>
            </a:r>
            <a:r>
              <a:rPr kumimoji="1" lang="ja-JP" altLang="en-US" sz="2800" dirty="0" smtClean="0"/>
              <a:t>選択行列</a:t>
            </a:r>
            <a:r>
              <a:rPr kumimoji="1" lang="en-US" altLang="ja-JP" sz="2800" dirty="0" smtClean="0"/>
              <a:t>(selection matrix taking </a:t>
            </a:r>
            <a:r>
              <a:rPr kumimoji="1" lang="en-US" altLang="ja-JP" sz="2800" b="1" dirty="0" smtClean="0"/>
              <a:t>x</a:t>
            </a:r>
            <a:r>
              <a:rPr kumimoji="1" lang="en-US" altLang="ja-JP" sz="2800" dirty="0" smtClean="0"/>
              <a:t> out of </a:t>
            </a:r>
            <a:r>
              <a:rPr kumimoji="1" lang="en-US" altLang="ja-JP" sz="2800" b="1" dirty="0" smtClean="0"/>
              <a:t>t</a:t>
            </a:r>
            <a:r>
              <a:rPr kumimoji="1" lang="en-US" altLang="ja-JP" sz="2800" dirty="0" smtClean="0"/>
              <a:t>)</a:t>
            </a:r>
          </a:p>
          <a:p>
            <a:r>
              <a:rPr lang="en-US" altLang="ja-JP" sz="2800" b="1" dirty="0" smtClean="0"/>
              <a:t>Φ</a:t>
            </a:r>
            <a:r>
              <a:rPr lang="en-US" altLang="ja-JP" sz="2800" dirty="0" smtClean="0"/>
              <a:t>: </a:t>
            </a:r>
            <a:r>
              <a:rPr lang="ja-JP" altLang="en-US" sz="2800" dirty="0" smtClean="0"/>
              <a:t>内積構造</a:t>
            </a:r>
            <a:r>
              <a:rPr lang="en-US" altLang="ja-JP" sz="2800" dirty="0" smtClean="0"/>
              <a:t>(inner product structure)</a:t>
            </a:r>
          </a:p>
          <a:p>
            <a:r>
              <a:rPr lang="en-US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z="2800" dirty="0"/>
              <a:t>: </a:t>
            </a:r>
            <a:r>
              <a:rPr lang="ja-JP" altLang="en-US" sz="2800" dirty="0"/>
              <a:t>距離構造</a:t>
            </a:r>
            <a:r>
              <a:rPr lang="en-US" altLang="ja-JP" sz="2800" dirty="0"/>
              <a:t>(distance structure, model distance)</a:t>
            </a:r>
          </a:p>
          <a:p>
            <a:r>
              <a:rPr kumimoji="1" lang="en-US" altLang="ja-JP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1" lang="en-US" altLang="ja-JP" sz="2800" dirty="0" smtClean="0"/>
              <a:t>: </a:t>
            </a:r>
            <a:r>
              <a:rPr kumimoji="1" lang="en-US" altLang="ja-JP" sz="2800" dirty="0" smtClean="0"/>
              <a:t>1-mode 2-way</a:t>
            </a:r>
            <a:r>
              <a:rPr kumimoji="1" lang="ja-JP" altLang="en-US" sz="2800" dirty="0" smtClean="0"/>
              <a:t>距離</a:t>
            </a:r>
            <a:r>
              <a:rPr kumimoji="1" lang="ja-JP" altLang="en-US" sz="2800" dirty="0" smtClean="0"/>
              <a:t>行列</a:t>
            </a:r>
            <a:endParaRPr kumimoji="1"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角丸四角形 6"/>
              <p:cNvSpPr/>
              <p:nvPr/>
            </p:nvSpPr>
            <p:spPr>
              <a:xfrm>
                <a:off x="251520" y="1124744"/>
                <a:ext cx="8640960" cy="3484721"/>
              </a:xfrm>
              <a:prstGeom prst="roundRect">
                <a:avLst>
                  <a:gd name="adj" fmla="val 8530"/>
                </a:avLst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25200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1" smtClean="0">
                          <a:latin typeface="Cambria Math" pitchFamily="18" charset="0"/>
                          <a:ea typeface="Cambria Math" pitchFamily="18" charset="0"/>
                        </a:rPr>
                        <m:t>𝐭</m:t>
                      </m:r>
                      <m:r>
                        <a:rPr lang="en-US" altLang="ja-JP" sz="3600" b="1" smtClean="0"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r>
                        <a:rPr lang="ja-JP" altLang="en-US" sz="36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𝛟</m:t>
                      </m:r>
                      <m:r>
                        <a:rPr lang="en-US" altLang="ja-JP" sz="36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ja-JP" sz="3600" b="1">
                          <a:latin typeface="Cambria Math" pitchFamily="18" charset="0"/>
                          <a:ea typeface="Cambria Math" pitchFamily="18" charset="0"/>
                        </a:rPr>
                        <m:t>𝐀𝐭</m:t>
                      </m:r>
                      <m:r>
                        <a:rPr lang="en-US" altLang="ja-JP" sz="3600" b="1" i="1" smtClean="0">
                          <a:latin typeface="Cambria Math" pitchFamily="18" charset="0"/>
                          <a:ea typeface="Cambria Math" pitchFamily="18" charset="0"/>
                        </a:rPr>
                        <m:t>  </m:t>
                      </m:r>
                      <m:r>
                        <a:rPr lang="en-US" altLang="ja-JP" sz="36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altLang="ja-JP" sz="3600" b="1" i="1" smtClean="0">
                          <a:latin typeface="Cambria Math" pitchFamily="18" charset="0"/>
                          <a:ea typeface="Cambria Math" pitchFamily="18" charset="0"/>
                        </a:rPr>
                        <m:t>  </m:t>
                      </m:r>
                      <m:d>
                        <m:d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dPr>
                        <m:e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𝐈</m:t>
                          </m:r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−</m:t>
                          </m:r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𝐀</m:t>
                          </m:r>
                        </m:e>
                      </m:d>
                      <m:r>
                        <a:rPr lang="en-US" altLang="ja-JP" sz="3600" b="1">
                          <a:latin typeface="Cambria Math"/>
                          <a:ea typeface="Cambria Math" pitchFamily="18" charset="0"/>
                        </a:rPr>
                        <m:t>𝐭</m:t>
                      </m:r>
                      <m:r>
                        <a:rPr lang="en-US" altLang="ja-JP" sz="3600" b="1">
                          <a:latin typeface="Cambria Math"/>
                          <a:ea typeface="Cambria Math" pitchFamily="18" charset="0"/>
                        </a:rPr>
                        <m:t>=</m:t>
                      </m:r>
                      <m:r>
                        <a:rPr lang="ja-JP" altLang="en-US" sz="36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𝛟</m:t>
                      </m:r>
                    </m:oMath>
                  </m:oMathPara>
                </a14:m>
                <a:endParaRPr lang="en-US" altLang="ja-JP" sz="3600" b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1" i="0" smtClean="0">
                          <a:latin typeface="Cambria Math"/>
                          <a:ea typeface="Cambria Math"/>
                        </a:rPr>
                        <m:t>𝐭</m:t>
                      </m:r>
                      <m:r>
                        <a:rPr lang="en-US" altLang="ja-JP" sz="3600" b="1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3600" b="1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altLang="ja-JP" sz="3600" b="1">
                                  <a:latin typeface="Cambria Math"/>
                                  <a:ea typeface="Cambria Math"/>
                                </a:rPr>
                                <m:t>𝐈</m:t>
                              </m:r>
                              <m:r>
                                <a:rPr lang="en-US" altLang="ja-JP" sz="3600" b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altLang="ja-JP" sz="3600" b="1">
                                  <a:latin typeface="Cambria Math"/>
                                  <a:ea typeface="Cambria Math"/>
                                </a:rPr>
                                <m:t>𝐀</m:t>
                              </m:r>
                            </m:e>
                          </m:d>
                        </m:e>
                        <m:sup>
                          <m:r>
                            <a:rPr lang="en-US" altLang="ja-JP" sz="360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ja-JP" altLang="en-US" sz="36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𝛟</m:t>
                      </m:r>
                      <m:r>
                        <a:rPr lang="en-US" altLang="ja-JP" sz="3600" b="1" i="0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el-GR" altLang="ja-JP" sz="36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𝚲</m:t>
                      </m:r>
                      <m:r>
                        <a:rPr lang="ja-JP" altLang="en-US" sz="36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𝛟</m:t>
                      </m:r>
                    </m:oMath>
                  </m:oMathPara>
                </a14:m>
                <a:endParaRPr lang="en-US" altLang="ja-JP" sz="3600" b="1" dirty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1">
                          <a:latin typeface="Cambria Math"/>
                          <a:ea typeface="Cambria Math"/>
                        </a:rPr>
                        <m:t>𝐱</m:t>
                      </m:r>
                      <m:r>
                        <a:rPr lang="en-US" altLang="ja-JP" sz="3600" b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ja-JP" sz="3600" b="1">
                          <a:latin typeface="Cambria Math"/>
                          <a:ea typeface="Cambria Math"/>
                        </a:rPr>
                        <m:t>𝐆𝐭</m:t>
                      </m:r>
                      <m:r>
                        <a:rPr lang="en-US" altLang="ja-JP" sz="3600" b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ja-JP" sz="3600" b="1">
                          <a:latin typeface="Cambria Math"/>
                          <a:ea typeface="Cambria Math"/>
                        </a:rPr>
                        <m:t>𝐆</m:t>
                      </m:r>
                      <m:r>
                        <a:rPr lang="el-GR" altLang="ja-JP" sz="36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𝚲</m:t>
                      </m:r>
                      <m:r>
                        <a:rPr lang="ja-JP" altLang="en-US" sz="3600" b="1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𝛟</m:t>
                      </m:r>
                    </m:oMath>
                  </m:oMathPara>
                </a14:m>
                <a:endParaRPr lang="en-US" altLang="ja-JP" sz="3600" b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1">
                          <a:latin typeface="Cambria Math" panose="02040503050406030204" pitchFamily="18" charset="0"/>
                          <a:ea typeface="Cambria Math" pitchFamily="18" charset="0"/>
                        </a:rPr>
                        <m:t>𝐱</m:t>
                      </m:r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1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𝐱</m:t>
                          </m:r>
                        </m:e>
                        <m:sup>
                          <m:r>
                            <a:rPr lang="en-US" altLang="ja-JP" sz="3600" b="1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ja-JP" sz="3600" b="1">
                          <a:latin typeface="Cambria Math" panose="02040503050406030204" pitchFamily="18" charset="0"/>
                          <a:ea typeface="Cambria Math" pitchFamily="18" charset="0"/>
                        </a:rPr>
                        <m:t>=</m:t>
                      </m:r>
                      <m:r>
                        <a:rPr lang="en-US" altLang="ja-JP" sz="3600" b="1">
                          <a:latin typeface="Cambria Math" panose="02040503050406030204" pitchFamily="18" charset="0"/>
                          <a:ea typeface="Cambria Math" pitchFamily="18" charset="0"/>
                        </a:rPr>
                        <m:t>𝐆</m:t>
                      </m:r>
                      <m:r>
                        <a:rPr lang="ja-JP" altLang="en-US" sz="3600" b="1" i="1">
                          <a:latin typeface="Cambria Math" panose="02040503050406030204" pitchFamily="18" charset="0"/>
                          <a:ea typeface="Cambria Math"/>
                        </a:rPr>
                        <m:t>𝚲𝚽</m:t>
                      </m:r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ja-JP" altLang="en-US" sz="3600" b="1" i="1">
                              <a:latin typeface="Cambria Math" panose="02040503050406030204" pitchFamily="18" charset="0"/>
                              <a:ea typeface="Cambria Math"/>
                            </a:rPr>
                            <m:t>𝚲</m:t>
                          </m:r>
                        </m:e>
                        <m:sup>
                          <m:r>
                            <a:rPr lang="en-US" altLang="ja-JP" sz="3600" b="1" i="1">
                              <a:latin typeface="Cambria Math" panose="02040503050406030204" pitchFamily="18" charset="0"/>
                              <a:ea typeface="Cambria Math"/>
                            </a:rPr>
                            <m:t>′</m:t>
                          </m:r>
                        </m:sup>
                      </m:sSup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1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𝐆</m:t>
                          </m:r>
                        </m:e>
                        <m:sup>
                          <m:r>
                            <a:rPr lang="en-US" altLang="ja-JP" sz="3600" b="1" i="1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ja-JP" sz="3600" b="1" i="1">
                          <a:latin typeface="Cambria Math" pitchFamily="18" charset="0"/>
                          <a:ea typeface="Cambria Math" pitchFamily="18" charset="0"/>
                        </a:rPr>
                        <m:t>    (</m:t>
                      </m:r>
                      <m:r>
                        <a:rPr lang="ja-JP" altLang="en-US" sz="3600" b="1" i="1">
                          <a:latin typeface="Cambria Math" panose="02040503050406030204" pitchFamily="18" charset="0"/>
                          <a:ea typeface="Cambria Math"/>
                        </a:rPr>
                        <m:t>𝚽</m:t>
                      </m:r>
                      <m:r>
                        <a:rPr lang="en-US" altLang="ja-JP" sz="3600" b="1" i="1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ja-JP" altLang="en-US" sz="36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𝛟𝛟</m:t>
                      </m:r>
                      <m:r>
                        <a:rPr lang="en-US" altLang="ja-JP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US" altLang="ja-JP" sz="3600" b="1" i="1" dirty="0">
                  <a:latin typeface="Cambria Math"/>
                  <a:ea typeface="Cambria Math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600" b="1">
                          <a:latin typeface="Cambria Math"/>
                          <a:ea typeface="Cambria Math"/>
                        </a:rPr>
                        <m:t>𝚫</m:t>
                      </m:r>
                      <m:r>
                        <a:rPr lang="en-US" altLang="ja-JP" sz="3600" b="1" i="1">
                          <a:latin typeface="Cambria Math"/>
                          <a:ea typeface="Cambria Math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sz="3600">
                          <a:latin typeface="Cambria Math"/>
                          <a:ea typeface="Cambria Math" pitchFamily="18" charset="0"/>
                        </a:rPr>
                        <m:t>diag</m:t>
                      </m:r>
                      <m:d>
                        <m:d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dPr>
                        <m:e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𝐱𝐱</m:t>
                          </m:r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′</m:t>
                          </m:r>
                        </m:e>
                      </m:d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ja-JP" sz="3600" b="1" i="1">
                          <a:latin typeface="Cambria Math"/>
                          <a:ea typeface="Cambria Math" pitchFamily="18" charset="0"/>
                        </a:rPr>
                        <m:t>−</m:t>
                      </m:r>
                      <m:r>
                        <a:rPr lang="en-US" altLang="ja-JP" sz="3600" i="1">
                          <a:latin typeface="Cambria Math"/>
                          <a:ea typeface="Cambria Math" pitchFamily="18" charset="0"/>
                        </a:rPr>
                        <m:t>2</m:t>
                      </m:r>
                      <m:r>
                        <a:rPr lang="en-US" altLang="ja-JP" sz="3600" b="1">
                          <a:latin typeface="Cambria Math"/>
                          <a:ea typeface="Cambria Math" pitchFamily="18" charset="0"/>
                        </a:rPr>
                        <m:t>𝐱</m:t>
                      </m:r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𝐱</m:t>
                          </m:r>
                        </m:e>
                        <m:sup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ja-JP" sz="3600" b="1" i="1">
                          <a:latin typeface="Cambria Math"/>
                          <a:ea typeface="Cambria Math" pitchFamily="18" charset="0"/>
                        </a:rPr>
                        <m:t>+</m:t>
                      </m:r>
                      <m:r>
                        <a:rPr lang="en-US" altLang="ja-JP" sz="3600" b="1" i="1">
                          <a:latin typeface="Cambria Math"/>
                          <a:ea typeface="Cambria Math" pitchFamily="18" charset="0"/>
                        </a:rPr>
                        <m:t>𝟏</m:t>
                      </m:r>
                      <m:r>
                        <m:rPr>
                          <m:sty m:val="p"/>
                        </m:rPr>
                        <a:rPr lang="en-US" altLang="ja-JP" sz="3600">
                          <a:latin typeface="Cambria Math"/>
                          <a:ea typeface="Cambria Math" pitchFamily="18" charset="0"/>
                        </a:rPr>
                        <m:t>diag</m:t>
                      </m:r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3600" b="1" i="1">
                                  <a:latin typeface="Cambria Math"/>
                                  <a:ea typeface="Cambria Math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3600" b="1">
                                  <a:latin typeface="Cambria Math"/>
                                  <a:ea typeface="Cambria Math" pitchFamily="18" charset="0"/>
                                </a:rPr>
                                <m:t>𝐱</m:t>
                              </m:r>
                              <m:sSup>
                                <m:sSupPr>
                                  <m:ctrlPr>
                                    <a:rPr lang="en-US" altLang="ja-JP" sz="3600" b="1" i="1">
                                      <a:latin typeface="Cambria Math"/>
                                      <a:ea typeface="Cambria Math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3600" b="1">
                                      <a:latin typeface="Cambria Math"/>
                                      <a:ea typeface="Cambria Math" pitchFamily="18" charset="0"/>
                                    </a:rPr>
                                    <m:t>𝐱</m:t>
                                  </m:r>
                                </m:e>
                                <m:sup>
                                  <m:r>
                                    <a:rPr lang="en-US" altLang="ja-JP" sz="3600" b="1">
                                      <a:latin typeface="Cambria Math"/>
                                      <a:ea typeface="Cambria Math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altLang="ja-JP" sz="3600" b="1" i="1" dirty="0" smtClean="0">
                  <a:latin typeface="Cambria Math"/>
                  <a:ea typeface="Cambria Math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𝑆</m:t>
                      </m:r>
                      <m:d>
                        <m:dPr>
                          <m:ctrlPr>
                            <a:rPr lang="en-US" altLang="ja-JP" sz="3600" i="1">
                              <a:latin typeface="Cambria Math"/>
                              <a:ea typeface="Cambria Math" pitchFamily="18" charset="0"/>
                            </a:rPr>
                          </m:ctrlPr>
                        </m:dPr>
                        <m:e>
                          <m:r>
                            <a:rPr lang="ja-JP" altLang="en-US" sz="3600" b="1" i="1">
                              <a:latin typeface="Cambria Math" panose="02040503050406030204" pitchFamily="18" charset="0"/>
                              <a:ea typeface="Cambria Math"/>
                            </a:rPr>
                            <m:t>𝚽</m:t>
                          </m:r>
                          <m:r>
                            <a:rPr lang="en-US" altLang="ja-JP" sz="3600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, </m:t>
                          </m:r>
                          <m:r>
                            <a:rPr lang="en-US" altLang="ja-JP" sz="3600" b="1" i="0" smtClean="0">
                              <a:latin typeface="Cambria Math" panose="02040503050406030204" pitchFamily="18" charset="0"/>
                              <a:ea typeface="Cambria Math"/>
                            </a:rPr>
                            <m:t>𝐀</m:t>
                          </m:r>
                        </m:e>
                      </m:d>
                      <m:r>
                        <a:rPr lang="en-US" altLang="ja-JP" sz="3600">
                          <a:latin typeface="Cambria Math"/>
                          <a:ea typeface="Cambria Math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sz="3600">
                          <a:latin typeface="Cambria Math"/>
                          <a:ea typeface="Cambria Math" pitchFamily="18" charset="0"/>
                        </a:rPr>
                        <m:t>tr</m:t>
                      </m:r>
                      <m:r>
                        <a:rPr lang="en-US" altLang="ja-JP" sz="3600" b="1" i="1" smtClean="0">
                          <a:latin typeface="Cambria Math" pitchFamily="18" charset="0"/>
                          <a:ea typeface="Cambria Math" pitchFamily="18" charset="0"/>
                        </a:rPr>
                        <m:t>{</m:t>
                      </m:r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3600" b="1" i="1">
                                  <a:latin typeface="Cambria Math"/>
                                  <a:ea typeface="Cambria Math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3600" b="1">
                                  <a:latin typeface="Cambria Math"/>
                                  <a:ea typeface="Cambria Math" pitchFamily="18" charset="0"/>
                                </a:rPr>
                                <m:t>𝐃</m:t>
                              </m:r>
                              <m:r>
                                <a:rPr lang="en-US" altLang="ja-JP" sz="3600" b="1" i="1">
                                  <a:latin typeface="Cambria Math"/>
                                  <a:ea typeface="Cambria Math" pitchFamily="18" charset="0"/>
                                </a:rPr>
                                <m:t>−</m:t>
                              </m:r>
                              <m:r>
                                <a:rPr lang="ja-JP" altLang="en-US" sz="3600" b="1">
                                  <a:latin typeface="Cambria Math"/>
                                  <a:ea typeface="Cambria Math"/>
                                </a:rPr>
                                <m:t>𝚫</m:t>
                              </m:r>
                            </m:e>
                          </m:d>
                        </m:e>
                        <m:sup>
                          <m:r>
                            <a:rPr lang="en-US" altLang="ja-JP" sz="3600" b="1" i="1">
                              <a:latin typeface="Cambria Math"/>
                              <a:ea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dPr>
                        <m:e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𝐃</m:t>
                          </m:r>
                          <m: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  <m:t>−</m:t>
                          </m:r>
                          <m:r>
                            <a:rPr lang="ja-JP" altLang="en-US" sz="3600" b="1">
                              <a:latin typeface="Cambria Math"/>
                              <a:ea typeface="Cambria Math"/>
                            </a:rPr>
                            <m:t>𝚫</m:t>
                          </m:r>
                        </m:e>
                      </m:d>
                      <m:r>
                        <a:rPr lang="en-US" altLang="ja-JP" sz="3600" b="1" i="0" smtClean="0">
                          <a:latin typeface="Cambria Math" panose="02040503050406030204" pitchFamily="18" charset="0"/>
                          <a:ea typeface="Cambria Math"/>
                        </a:rPr>
                        <m:t>}</m:t>
                      </m:r>
                    </m:oMath>
                  </m:oMathPara>
                </a14:m>
                <a:endParaRPr lang="en-US" altLang="ja-JP" sz="3600" b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7" name="角丸四角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124744"/>
                <a:ext cx="8640960" cy="3484721"/>
              </a:xfrm>
              <a:prstGeom prst="roundRect">
                <a:avLst>
                  <a:gd name="adj" fmla="val 8530"/>
                </a:avLst>
              </a:prstGeom>
              <a:blipFill rotWithShape="0">
                <a:blip r:embed="rId2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正方形/長方形 9"/>
          <p:cNvSpPr/>
          <p:nvPr/>
        </p:nvSpPr>
        <p:spPr>
          <a:xfrm>
            <a:off x="467544" y="3465004"/>
            <a:ext cx="7848872" cy="1044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50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50106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Measurement Equations</a:t>
            </a:r>
            <a:r>
              <a:rPr kumimoji="1" lang="ja-JP" altLang="en-US" sz="3600" dirty="0" smtClean="0"/>
              <a:t>→</a:t>
            </a:r>
            <a:r>
              <a:rPr kumimoji="1" lang="en-US" altLang="ja-JP" sz="3600" dirty="0" smtClean="0"/>
              <a:t>Distance Structure</a:t>
            </a:r>
            <a:endParaRPr kumimoji="1" lang="ja-JP" altLang="en-US" sz="3600" dirty="0"/>
          </a:p>
        </p:txBody>
      </p:sp>
      <p:sp>
        <p:nvSpPr>
          <p:cNvPr id="6" name="角丸四角形 5"/>
          <p:cNvSpPr/>
          <p:nvPr/>
        </p:nvSpPr>
        <p:spPr>
          <a:xfrm>
            <a:off x="467544" y="4725144"/>
            <a:ext cx="8280920" cy="191317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kumimoji="1" lang="en-US" altLang="ja-JP" sz="2800" dirty="0" smtClean="0"/>
              <a:t>: </a:t>
            </a:r>
            <a:r>
              <a:rPr kumimoji="1" lang="ja-JP" altLang="en-US" sz="2800" dirty="0" smtClean="0"/>
              <a:t>選択行列</a:t>
            </a:r>
            <a:r>
              <a:rPr kumimoji="1" lang="en-US" altLang="ja-JP" sz="2800" dirty="0" smtClean="0"/>
              <a:t>(selection matrix taking </a:t>
            </a:r>
            <a:r>
              <a:rPr kumimoji="1" lang="en-US" altLang="ja-JP" sz="2800" b="1" dirty="0" smtClean="0"/>
              <a:t>x</a:t>
            </a:r>
            <a:r>
              <a:rPr kumimoji="1" lang="en-US" altLang="ja-JP" sz="2800" dirty="0" smtClean="0"/>
              <a:t> out of </a:t>
            </a:r>
            <a:r>
              <a:rPr kumimoji="1" lang="en-US" altLang="ja-JP" sz="2800" b="1" dirty="0" smtClean="0"/>
              <a:t>t</a:t>
            </a:r>
            <a:r>
              <a:rPr kumimoji="1" lang="en-US" altLang="ja-JP" sz="2800" dirty="0" smtClean="0"/>
              <a:t>)</a:t>
            </a:r>
          </a:p>
          <a:p>
            <a:r>
              <a:rPr lang="en-US" altLang="ja-JP" sz="2800" b="1" dirty="0" smtClean="0"/>
              <a:t>Φ</a:t>
            </a:r>
            <a:r>
              <a:rPr lang="en-US" altLang="ja-JP" sz="2800" dirty="0" smtClean="0"/>
              <a:t>: </a:t>
            </a:r>
            <a:r>
              <a:rPr lang="ja-JP" altLang="en-US" sz="2800" dirty="0" smtClean="0"/>
              <a:t>内積構造</a:t>
            </a:r>
            <a:r>
              <a:rPr lang="en-US" altLang="ja-JP" sz="2800" dirty="0" smtClean="0"/>
              <a:t>(inner product structure)</a:t>
            </a:r>
          </a:p>
          <a:p>
            <a:r>
              <a:rPr lang="en-US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z="2800" dirty="0"/>
              <a:t>: </a:t>
            </a:r>
            <a:r>
              <a:rPr lang="ja-JP" altLang="en-US" sz="2800" dirty="0"/>
              <a:t>距離構造</a:t>
            </a:r>
            <a:r>
              <a:rPr lang="en-US" altLang="ja-JP" sz="2800" dirty="0"/>
              <a:t>(distance structure, model distance)</a:t>
            </a:r>
          </a:p>
          <a:p>
            <a:r>
              <a:rPr kumimoji="1" lang="en-US" altLang="ja-JP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1" lang="en-US" altLang="ja-JP" sz="2800" dirty="0" smtClean="0"/>
              <a:t>: </a:t>
            </a:r>
            <a:r>
              <a:rPr kumimoji="1" lang="en-US" altLang="ja-JP" sz="2800" dirty="0" smtClean="0"/>
              <a:t>1-mode 2-way</a:t>
            </a:r>
            <a:r>
              <a:rPr kumimoji="1" lang="ja-JP" altLang="en-US" sz="2800" dirty="0" smtClean="0"/>
              <a:t>距離</a:t>
            </a:r>
            <a:r>
              <a:rPr kumimoji="1" lang="ja-JP" altLang="en-US" sz="2800" dirty="0" smtClean="0"/>
              <a:t>行列</a:t>
            </a:r>
            <a:endParaRPr kumimoji="1"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角丸四角形 6"/>
              <p:cNvSpPr/>
              <p:nvPr/>
            </p:nvSpPr>
            <p:spPr>
              <a:xfrm>
                <a:off x="251520" y="2013165"/>
                <a:ext cx="8640960" cy="1707877"/>
              </a:xfrm>
              <a:prstGeom prst="roundRect">
                <a:avLst>
                  <a:gd name="adj" fmla="val 8530"/>
                </a:avLst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25200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3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ja-JP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  <m:d>
                            <m:dPr>
                              <m:ctrlPr>
                                <a:rPr lang="en-US" altLang="ja-JP" sz="36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ja-JP" altLang="en-US" sz="36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𝚽</m:t>
                              </m:r>
                              <m:r>
                                <a:rPr lang="en-US" altLang="ja-JP" sz="36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, </m:t>
                              </m:r>
                              <m:r>
                                <a:rPr lang="en-US" altLang="ja-JP" sz="3600" b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𝐀</m:t>
                              </m:r>
                            </m:e>
                          </m:d>
                        </m:num>
                        <m:den>
                          <m:r>
                            <a:rPr lang="ja-JP" alt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ja-JP" altLang="en-US" sz="3600" b="1" i="1">
                              <a:latin typeface="Cambria Math" panose="02040503050406030204" pitchFamily="18" charset="0"/>
                              <a:ea typeface="Cambria Math"/>
                            </a:rPr>
                            <m:t>𝚽</m:t>
                          </m:r>
                        </m:den>
                      </m:f>
                      <m:r>
                        <a:rPr lang="en-US" altLang="ja-JP" sz="3600">
                          <a:latin typeface="Cambria Math"/>
                          <a:ea typeface="Cambria Math" pitchFamily="18" charset="0"/>
                        </a:rPr>
                        <m:t>=</m:t>
                      </m:r>
                      <m:r>
                        <a:rPr lang="en-US" altLang="ja-JP" sz="3600" i="1">
                          <a:latin typeface="Cambria Math" panose="02040503050406030204" pitchFamily="18" charset="0"/>
                          <a:ea typeface="Cambria Math" pitchFamily="18" charset="0"/>
                        </a:rPr>
                        <m:t>−4(</m:t>
                      </m:r>
                      <m:r>
                        <a:rPr lang="en-US" altLang="ja-JP" sz="3600" b="1">
                          <a:latin typeface="Cambria Math" pitchFamily="18" charset="0"/>
                          <a:ea typeface="Cambria Math" pitchFamily="18" charset="0"/>
                        </a:rPr>
                        <m:t>𝐃</m:t>
                      </m:r>
                      <m:r>
                        <a:rPr lang="en-US" altLang="ja-JP" sz="3600" b="1" i="1">
                          <a:latin typeface="Cambria Math"/>
                          <a:ea typeface="Cambria Math" pitchFamily="18" charset="0"/>
                        </a:rPr>
                        <m:t>−</m:t>
                      </m:r>
                      <m:r>
                        <a:rPr lang="ja-JP" altLang="en-US" sz="3600" b="1">
                          <a:latin typeface="Cambria Math"/>
                          <a:ea typeface="Cambria Math"/>
                        </a:rPr>
                        <m:t>𝚫</m:t>
                      </m:r>
                      <m:r>
                        <a:rPr lang="en-US" altLang="ja-JP" sz="3600" b="1">
                          <a:latin typeface="Cambria Math" panose="02040503050406030204" pitchFamily="18" charset="0"/>
                          <a:ea typeface="Cambria Math"/>
                        </a:rPr>
                        <m:t>)</m:t>
                      </m:r>
                      <m:f>
                        <m:fPr>
                          <m:ctrlPr>
                            <a:rPr lang="en-US" altLang="ja-JP" sz="3600" i="1" smtClean="0"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a:rPr lang="ja-JP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ja-JP" altLang="en-US" sz="3600" b="1">
                              <a:latin typeface="Cambria Math"/>
                              <a:ea typeface="Cambria Math"/>
                            </a:rPr>
                            <m:t>𝚫</m:t>
                          </m:r>
                        </m:num>
                        <m:den>
                          <m:r>
                            <a:rPr lang="ja-JP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ja-JP" altLang="en-US" sz="3600" b="1" i="1">
                              <a:latin typeface="Cambria Math" panose="02040503050406030204" pitchFamily="18" charset="0"/>
                              <a:ea typeface="Cambria Math"/>
                            </a:rPr>
                            <m:t>𝚽</m:t>
                          </m:r>
                        </m:den>
                      </m:f>
                    </m:oMath>
                  </m:oMathPara>
                </a14:m>
                <a:endParaRPr lang="en-US" altLang="ja-JP" sz="3600" b="1" dirty="0">
                  <a:latin typeface="Cambria Math" pitchFamily="18" charset="0"/>
                  <a:ea typeface="Cambria Math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600" b="1">
                          <a:latin typeface="Cambria Math"/>
                          <a:ea typeface="Cambria Math"/>
                        </a:rPr>
                        <m:t>𝚫</m:t>
                      </m:r>
                      <m:r>
                        <a:rPr lang="en-US" altLang="ja-JP" sz="3600" b="1" i="1">
                          <a:latin typeface="Cambria Math"/>
                          <a:ea typeface="Cambria Math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sz="3600">
                          <a:latin typeface="Cambria Math"/>
                          <a:ea typeface="Cambria Math" pitchFamily="18" charset="0"/>
                        </a:rPr>
                        <m:t>diag</m:t>
                      </m:r>
                      <m:d>
                        <m:d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dPr>
                        <m:e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𝐱𝐱</m:t>
                          </m:r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′</m:t>
                          </m:r>
                        </m:e>
                      </m:d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ja-JP" sz="3600" b="1" i="1">
                          <a:latin typeface="Cambria Math"/>
                          <a:ea typeface="Cambria Math" pitchFamily="18" charset="0"/>
                        </a:rPr>
                        <m:t>−</m:t>
                      </m:r>
                      <m:r>
                        <a:rPr lang="en-US" altLang="ja-JP" sz="3600" i="1">
                          <a:latin typeface="Cambria Math"/>
                          <a:ea typeface="Cambria Math" pitchFamily="18" charset="0"/>
                        </a:rPr>
                        <m:t>2</m:t>
                      </m:r>
                      <m:r>
                        <a:rPr lang="en-US" altLang="ja-JP" sz="3600" b="1">
                          <a:latin typeface="Cambria Math"/>
                          <a:ea typeface="Cambria Math" pitchFamily="18" charset="0"/>
                        </a:rPr>
                        <m:t>𝐱</m:t>
                      </m:r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𝐱</m:t>
                          </m:r>
                        </m:e>
                        <m:sup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ja-JP" sz="3600" b="1" i="1">
                          <a:latin typeface="Cambria Math"/>
                          <a:ea typeface="Cambria Math" pitchFamily="18" charset="0"/>
                        </a:rPr>
                        <m:t>+</m:t>
                      </m:r>
                      <m:r>
                        <a:rPr lang="en-US" altLang="ja-JP" sz="3600" b="1" i="1">
                          <a:latin typeface="Cambria Math"/>
                          <a:ea typeface="Cambria Math" pitchFamily="18" charset="0"/>
                        </a:rPr>
                        <m:t>𝟏</m:t>
                      </m:r>
                      <m:r>
                        <m:rPr>
                          <m:sty m:val="p"/>
                        </m:rPr>
                        <a:rPr lang="en-US" altLang="ja-JP" sz="3600">
                          <a:latin typeface="Cambria Math"/>
                          <a:ea typeface="Cambria Math" pitchFamily="18" charset="0"/>
                        </a:rPr>
                        <m:t>diag</m:t>
                      </m:r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3600" b="1" i="1">
                                  <a:latin typeface="Cambria Math"/>
                                  <a:ea typeface="Cambria Math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3600" b="1">
                                  <a:latin typeface="Cambria Math"/>
                                  <a:ea typeface="Cambria Math" pitchFamily="18" charset="0"/>
                                </a:rPr>
                                <m:t>𝐱</m:t>
                              </m:r>
                              <m:sSup>
                                <m:sSupPr>
                                  <m:ctrlPr>
                                    <a:rPr lang="en-US" altLang="ja-JP" sz="3600" b="1" i="1">
                                      <a:latin typeface="Cambria Math"/>
                                      <a:ea typeface="Cambria Math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3600" b="1">
                                      <a:latin typeface="Cambria Math"/>
                                      <a:ea typeface="Cambria Math" pitchFamily="18" charset="0"/>
                                    </a:rPr>
                                    <m:t>𝐱</m:t>
                                  </m:r>
                                </m:e>
                                <m:sup>
                                  <m:r>
                                    <a:rPr lang="en-US" altLang="ja-JP" sz="3600" b="1">
                                      <a:latin typeface="Cambria Math"/>
                                      <a:ea typeface="Cambria Math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altLang="ja-JP" sz="3600" b="1" i="1" dirty="0" smtClean="0">
                  <a:latin typeface="Cambria Math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7" name="角丸四角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013165"/>
                <a:ext cx="8640960" cy="1707877"/>
              </a:xfrm>
              <a:prstGeom prst="roundRect">
                <a:avLst>
                  <a:gd name="adj" fmla="val 8530"/>
                </a:avLst>
              </a:prstGeom>
              <a:blipFill rotWithShape="0">
                <a:blip r:embed="rId2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5415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50106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Goodnes</a:t>
            </a:r>
            <a:r>
              <a:rPr lang="en-US" altLang="ja-JP" sz="3600" dirty="0" smtClean="0"/>
              <a:t>s of Fit Indices</a:t>
            </a:r>
            <a:endParaRPr kumimoji="1" lang="ja-JP" alt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角丸四角形 5"/>
              <p:cNvSpPr/>
              <p:nvPr/>
            </p:nvSpPr>
            <p:spPr>
              <a:xfrm>
                <a:off x="467544" y="4725144"/>
                <a:ext cx="8280920" cy="1913170"/>
              </a:xfrm>
              <a:prstGeom prst="roundRect">
                <a:avLst/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1" lang="en-US" altLang="ja-JP" sz="2800" dirty="0" smtClean="0"/>
                  <a:t>: Number of Items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ja-JP" sz="2800" b="1" i="1">
                            <a:latin typeface="Cambria Math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ja-JP" altLang="en-US" sz="2800" b="1">
                            <a:latin typeface="Cambria Math"/>
                            <a:ea typeface="Cambria Math"/>
                          </a:rPr>
                          <m:t>𝚫</m:t>
                        </m:r>
                      </m:e>
                    </m:acc>
                  </m:oMath>
                </a14:m>
                <a:r>
                  <a:rPr lang="en-US" altLang="ja-JP" sz="2800" dirty="0" smtClean="0"/>
                  <a:t>: Estimated Distance Structure</a:t>
                </a:r>
              </a:p>
              <a:p>
                <a:r>
                  <a:rPr lang="en-US" altLang="ja-JP" sz="2800" dirty="0" smtClean="0"/>
                  <a:t>MD: Mean Difference</a:t>
                </a:r>
              </a:p>
              <a:p>
                <a:r>
                  <a:rPr lang="en-US" altLang="ja-JP" sz="2800" dirty="0" smtClean="0"/>
                  <a:t>RMSD: Root Mean Squared Difference</a:t>
                </a:r>
              </a:p>
            </p:txBody>
          </p:sp>
        </mc:Choice>
        <mc:Fallback xmlns="">
          <p:sp>
            <p:nvSpPr>
              <p:cNvPr id="6" name="角丸四角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725144"/>
                <a:ext cx="8280920" cy="1913170"/>
              </a:xfrm>
              <a:prstGeom prst="roundRect">
                <a:avLst/>
              </a:prstGeom>
              <a:blipFill rotWithShape="0">
                <a:blip r:embed="rId2"/>
                <a:stretch>
                  <a:fillRect l="-220" t="-314" b="-5660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角丸四角形 6"/>
              <p:cNvSpPr/>
              <p:nvPr/>
            </p:nvSpPr>
            <p:spPr>
              <a:xfrm>
                <a:off x="251520" y="1196752"/>
                <a:ext cx="8640960" cy="2807070"/>
              </a:xfrm>
              <a:prstGeom prst="roundRect">
                <a:avLst>
                  <a:gd name="adj" fmla="val 8530"/>
                </a:avLst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25200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3600" b="0" i="0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MD</m:t>
                      </m:r>
                      <m:r>
                        <a:rPr lang="en-US" altLang="ja-JP" sz="3600" b="0" i="0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3600" b="0" i="1" smtClean="0"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a:rPr lang="en-US" altLang="ja-JP" sz="3600" b="0" i="1" smtClean="0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sz="3600" b="0" i="1" smtClean="0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altLang="ja-JP" sz="3600" b="1" i="1">
                          <a:latin typeface="Cambria Math" panose="02040503050406030204" pitchFamily="18" charset="0"/>
                          <a:ea typeface="Cambria Math" pitchFamily="18" charset="0"/>
                        </a:rPr>
                        <m:t>𝟏</m:t>
                      </m:r>
                      <m:r>
                        <a:rPr lang="en-US" altLang="ja-JP" sz="3600">
                          <a:latin typeface="Cambria Math" panose="02040503050406030204" pitchFamily="18" charset="0"/>
                          <a:ea typeface="Cambria Math" pitchFamily="18" charset="0"/>
                        </a:rPr>
                        <m:t>′</m:t>
                      </m:r>
                      <m:d>
                        <m:d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dPr>
                        <m:e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𝐃</m:t>
                          </m:r>
                          <m: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  <m:t>−</m:t>
                          </m:r>
                          <m:acc>
                            <m:accPr>
                              <m:chr m:val="̂"/>
                              <m:ctrlPr>
                                <a:rPr lang="en-US" altLang="ja-JP" sz="3600" b="1" i="1">
                                  <a:latin typeface="Cambria Math"/>
                                  <a:ea typeface="Cambria Math" pitchFamily="18" charset="0"/>
                                </a:rPr>
                              </m:ctrlPr>
                            </m:accPr>
                            <m:e>
                              <m:r>
                                <a:rPr lang="ja-JP" altLang="en-US" sz="3600" b="1">
                                  <a:latin typeface="Cambria Math"/>
                                  <a:ea typeface="Cambria Math"/>
                                </a:rPr>
                                <m:t>𝚫</m:t>
                              </m:r>
                            </m:e>
                          </m:acc>
                        </m:e>
                      </m:d>
                      <m:r>
                        <a:rPr lang="en-US" altLang="ja-JP" sz="3600" b="1" i="1">
                          <a:latin typeface="Cambria Math" panose="02040503050406030204" pitchFamily="18" charset="0"/>
                          <a:ea typeface="Cambria Math"/>
                        </a:rPr>
                        <m:t>𝟏</m:t>
                      </m:r>
                    </m:oMath>
                  </m:oMathPara>
                </a14:m>
                <a:endParaRPr lang="en-US" altLang="ja-JP" sz="3600" dirty="0" smtClean="0">
                  <a:latin typeface="Cambria Math" pitchFamily="18" charset="0"/>
                  <a:ea typeface="Cambria Math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3600" b="0" i="0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RMS</m:t>
                      </m:r>
                      <m:r>
                        <m:rPr>
                          <m:sty m:val="p"/>
                        </m:rPr>
                        <a:rPr lang="en-US" altLang="ja-JP" sz="3600">
                          <a:latin typeface="Cambria Math" panose="02040503050406030204" pitchFamily="18" charset="0"/>
                          <a:ea typeface="Cambria Math" pitchFamily="18" charset="0"/>
                        </a:rPr>
                        <m:t>D</m:t>
                      </m:r>
                      <m:r>
                        <a:rPr lang="en-US" altLang="ja-JP" sz="3600">
                          <a:latin typeface="Cambria Math" panose="02040503050406030204" pitchFamily="18" charset="0"/>
                          <a:ea typeface="Cambria Math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ja-JP" sz="3600" i="1" smtClean="0">
                              <a:latin typeface="Cambria Math"/>
                              <a:ea typeface="Cambria Math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altLang="ja-JP" sz="3600" i="1">
                                  <a:latin typeface="Cambria Math"/>
                                  <a:ea typeface="Cambria Math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3600" i="1"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sz="3600" i="1"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m:rPr>
                              <m:sty m:val="p"/>
                            </m:rPr>
                            <a:rPr lang="en-US" altLang="ja-JP" sz="3600">
                              <a:latin typeface="Cambria Math"/>
                              <a:ea typeface="Cambria Math" pitchFamily="18" charset="0"/>
                            </a:rPr>
                            <m:t>tr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altLang="ja-JP" sz="3600" b="1" i="1">
                                  <a:latin typeface="Cambria Math"/>
                                  <a:ea typeface="Cambria Math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ja-JP" sz="3600" b="1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ja-JP" sz="3600" b="1" i="1">
                                          <a:latin typeface="Cambria Math"/>
                                          <a:ea typeface="Cambria Math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ja-JP" sz="3600" b="1">
                                          <a:latin typeface="Cambria Math"/>
                                          <a:ea typeface="Cambria Math" pitchFamily="18" charset="0"/>
                                        </a:rPr>
                                        <m:t>𝐃</m:t>
                                      </m:r>
                                      <m:r>
                                        <a:rPr lang="en-US" altLang="ja-JP" sz="3600" b="1" i="1">
                                          <a:latin typeface="Cambria Math"/>
                                          <a:ea typeface="Cambria Math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̂"/>
                                          <m:ctrlPr>
                                            <a:rPr lang="en-US" altLang="ja-JP" sz="3600" b="1" i="1">
                                              <a:latin typeface="Cambria Math"/>
                                              <a:ea typeface="Cambria Math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ja-JP" altLang="en-US" sz="3600" b="1">
                                              <a:latin typeface="Cambria Math"/>
                                              <a:ea typeface="Cambria Math"/>
                                            </a:rPr>
                                            <m:t>𝚫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altLang="ja-JP" sz="3600" b="1" i="1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altLang="ja-JP" sz="3600" b="1" i="1">
                                      <a:latin typeface="Cambria Math"/>
                                      <a:ea typeface="Cambria Math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3600" b="1">
                                      <a:latin typeface="Cambria Math"/>
                                      <a:ea typeface="Cambria Math" pitchFamily="18" charset="0"/>
                                    </a:rPr>
                                    <m:t>𝐃</m:t>
                                  </m:r>
                                  <m:r>
                                    <a:rPr lang="en-US" altLang="ja-JP" sz="3600" b="1" i="1">
                                      <a:latin typeface="Cambria Math"/>
                                      <a:ea typeface="Cambria Math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en-US" altLang="ja-JP" sz="3600" b="1" i="1">
                                          <a:latin typeface="Cambria Math"/>
                                          <a:ea typeface="Cambria Math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ja-JP" altLang="en-US" sz="3600" b="1">
                                          <a:latin typeface="Cambria Math"/>
                                          <a:ea typeface="Cambria Math"/>
                                        </a:rPr>
                                        <m:t>𝚫</m:t>
                                      </m:r>
                                    </m:e>
                                  </m:acc>
                                </m:e>
                              </m:d>
                            </m:e>
                          </m:d>
                        </m:e>
                      </m:rad>
                    </m:oMath>
                  </m:oMathPara>
                </a14:m>
                <a:endParaRPr lang="en-US" altLang="ja-JP" sz="3600" b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7" name="角丸四角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196752"/>
                <a:ext cx="8640960" cy="2807070"/>
              </a:xfrm>
              <a:prstGeom prst="roundRect">
                <a:avLst>
                  <a:gd name="adj" fmla="val 8530"/>
                </a:avLst>
              </a:prstGeom>
              <a:blipFill rotWithShape="0">
                <a:blip r:embed="rId3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47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Summary (1) SEM Approach in MDS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altLang="ja-JP" dirty="0" smtClean="0"/>
              <a:t>Structural Space Scaling (SSS)</a:t>
            </a:r>
            <a:r>
              <a:rPr lang="ja-JP" altLang="en-US" dirty="0" smtClean="0"/>
              <a:t>を提案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MDS</a:t>
            </a:r>
            <a:r>
              <a:rPr lang="ja-JP" altLang="en-US" dirty="0" smtClean="0"/>
              <a:t>において部分空間間関係</a:t>
            </a:r>
            <a:r>
              <a:rPr lang="en-US" altLang="ja-JP" dirty="0" smtClean="0"/>
              <a:t>(inter-subspace structure)</a:t>
            </a:r>
            <a:r>
              <a:rPr lang="ja-JP" altLang="en-US" dirty="0" smtClean="0"/>
              <a:t>を構造方程式とパス図で表現</a:t>
            </a:r>
            <a:endParaRPr lang="en-US" altLang="ja-JP" dirty="0" smtClean="0"/>
          </a:p>
          <a:p>
            <a:pPr lvl="1"/>
            <a:r>
              <a:rPr lang="ja-JP" altLang="en-US" dirty="0"/>
              <a:t>座標</a:t>
            </a:r>
            <a:r>
              <a:rPr lang="ja-JP" altLang="en-US" dirty="0" smtClean="0"/>
              <a:t>を構造化→</a:t>
            </a:r>
            <a:r>
              <a:rPr kumimoji="1" lang="ja-JP" altLang="en-US" dirty="0" smtClean="0"/>
              <a:t>距離行列を構造化（距離構造）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MDS</a:t>
            </a:r>
            <a:r>
              <a:rPr lang="ja-JP" altLang="en-US" dirty="0" smtClean="0"/>
              <a:t>における構造方程式アプローチ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モデル適合度などを参考にモデル</a:t>
            </a:r>
            <a:r>
              <a:rPr lang="ja-JP" altLang="en-US" dirty="0" smtClean="0"/>
              <a:t>改善</a:t>
            </a:r>
            <a:endParaRPr lang="en-US" altLang="ja-JP" dirty="0" smtClean="0"/>
          </a:p>
          <a:p>
            <a:r>
              <a:rPr kumimoji="1" lang="ja-JP" altLang="en-US" dirty="0" smtClean="0"/>
              <a:t>具体的</a:t>
            </a:r>
            <a:r>
              <a:rPr kumimoji="1" lang="ja-JP" altLang="en-US" smtClean="0"/>
              <a:t>な推定手続きについては今後の課題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今回</a:t>
            </a:r>
            <a:r>
              <a:rPr lang="ja-JP" altLang="en-US" dirty="0" smtClean="0"/>
              <a:t>の</a:t>
            </a:r>
            <a:r>
              <a:rPr lang="ja-JP" altLang="en-US" dirty="0"/>
              <a:t>例について</a:t>
            </a:r>
            <a:r>
              <a:rPr lang="ja-JP" altLang="en-US" dirty="0" smtClean="0"/>
              <a:t>は再現を確認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637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Summary (2)</a:t>
            </a:r>
            <a:r>
              <a:rPr lang="en-US" altLang="ja-JP" dirty="0"/>
              <a:t> </a:t>
            </a:r>
            <a:r>
              <a:rPr lang="en-US" altLang="ja-JP" dirty="0" smtClean="0"/>
              <a:t>Dimensionality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5192" y="1600200"/>
            <a:ext cx="8435280" cy="4525963"/>
          </a:xfrm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ja-JP" altLang="en-US" dirty="0" smtClean="0"/>
              <a:t>次元数につい</a:t>
            </a:r>
            <a:r>
              <a:rPr lang="ja-JP" altLang="en-US" dirty="0"/>
              <a:t>て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通常の</a:t>
            </a:r>
            <a:r>
              <a:rPr lang="en-US" altLang="ja-JP" dirty="0" smtClean="0"/>
              <a:t>MDS</a:t>
            </a:r>
            <a:r>
              <a:rPr lang="ja-JP" altLang="en-US" dirty="0" smtClean="0"/>
              <a:t>では</a:t>
            </a:r>
            <a:r>
              <a:rPr lang="en-US" altLang="ja-JP" dirty="0" smtClean="0"/>
              <a:t>2</a:t>
            </a:r>
            <a:r>
              <a:rPr lang="ja-JP" altLang="en-US" dirty="0" smtClean="0"/>
              <a:t>次元か</a:t>
            </a:r>
            <a:r>
              <a:rPr lang="en-US" altLang="ja-JP" dirty="0" smtClean="0"/>
              <a:t>3</a:t>
            </a:r>
            <a:r>
              <a:rPr lang="ja-JP" altLang="en-US" dirty="0" smtClean="0"/>
              <a:t>次元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実用上、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次元以上の空間にプロットしない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データが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次元以上の構造を持つとき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2</a:t>
            </a:r>
            <a:r>
              <a:rPr lang="en-US" altLang="ja-JP" dirty="0" smtClean="0"/>
              <a:t>D (3D)</a:t>
            </a:r>
            <a:r>
              <a:rPr lang="ja-JP" altLang="en-US" dirty="0" smtClean="0"/>
              <a:t>空間に射影されたシルエットは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構造の実体に迫れない</a:t>
            </a:r>
            <a:endParaRPr lang="en-US" altLang="ja-JP" dirty="0" smtClean="0"/>
          </a:p>
          <a:p>
            <a:r>
              <a:rPr lang="ja-JP" altLang="en-US" dirty="0" smtClean="0"/>
              <a:t>パス図は</a:t>
            </a:r>
            <a:r>
              <a:rPr lang="en-US" altLang="ja-JP" dirty="0" smtClean="0"/>
              <a:t>4</a:t>
            </a:r>
            <a:r>
              <a:rPr lang="ja-JP" altLang="en-US" dirty="0" smtClean="0"/>
              <a:t>次元以上の構造の</a:t>
            </a:r>
            <a:r>
              <a:rPr lang="ja-JP" altLang="en-US" dirty="0"/>
              <a:t>視覚化</a:t>
            </a:r>
            <a:r>
              <a:rPr lang="ja-JP" altLang="en-US" dirty="0" smtClean="0"/>
              <a:t>に優れる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24431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4</a:t>
            </a:r>
            <a:r>
              <a:rPr lang="ja-JP" altLang="en-US" dirty="0" smtClean="0"/>
              <a:t>次元</a:t>
            </a:r>
            <a:r>
              <a:rPr lang="ja-JP" altLang="en-US" dirty="0"/>
              <a:t>以上</a:t>
            </a:r>
            <a:r>
              <a:rPr lang="ja-JP" altLang="en-US" dirty="0" smtClean="0"/>
              <a:t>の構造の記述がしやすい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417638"/>
            <a:ext cx="8676964" cy="530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66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541726"/>
              </p:ext>
            </p:extLst>
          </p:nvPr>
        </p:nvGraphicFramePr>
        <p:xfrm>
          <a:off x="251520" y="1844824"/>
          <a:ext cx="4032448" cy="3413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</a:rPr>
                        <a:t>→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>
                          <a:solidFill>
                            <a:schemeClr val="bg1"/>
                          </a:solidFill>
                        </a:rPr>
                        <a:t>A1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>
                          <a:solidFill>
                            <a:schemeClr val="bg1"/>
                          </a:solidFill>
                        </a:rPr>
                        <a:t>A2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>
                          <a:solidFill>
                            <a:schemeClr val="bg1"/>
                          </a:solidFill>
                        </a:rPr>
                        <a:t>A3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>
                          <a:solidFill>
                            <a:schemeClr val="bg1"/>
                          </a:solidFill>
                        </a:rPr>
                        <a:t>B1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>
                          <a:solidFill>
                            <a:schemeClr val="bg1"/>
                          </a:solidFill>
                        </a:rPr>
                        <a:t>B2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>
                          <a:solidFill>
                            <a:schemeClr val="bg1"/>
                          </a:solidFill>
                        </a:rPr>
                        <a:t>B3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>
                          <a:solidFill>
                            <a:schemeClr val="bg1"/>
                          </a:solidFill>
                        </a:rPr>
                        <a:t>A1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1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2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5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5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6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>
                          <a:solidFill>
                            <a:schemeClr val="bg1"/>
                          </a:solidFill>
                        </a:rPr>
                        <a:t>A2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1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1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5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6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5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>
                          <a:solidFill>
                            <a:schemeClr val="bg1"/>
                          </a:solidFill>
                        </a:rPr>
                        <a:t>A3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1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2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/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5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6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5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>
                          <a:solidFill>
                            <a:schemeClr val="bg1"/>
                          </a:solidFill>
                        </a:rPr>
                        <a:t>B1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4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3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3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2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1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>
                          <a:solidFill>
                            <a:schemeClr val="bg1"/>
                          </a:solidFill>
                        </a:rPr>
                        <a:t>B2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3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3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4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1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1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>
                          <a:solidFill>
                            <a:schemeClr val="bg1"/>
                          </a:solidFill>
                        </a:rPr>
                        <a:t>B3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3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4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3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2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1</a:t>
                      </a:r>
                      <a:endParaRPr kumimoji="1" lang="ja-JP" altLang="en-US" sz="3200" dirty="0"/>
                    </a:p>
                  </a:txBody>
                  <a:tcPr marL="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/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2" name="グループ化 11"/>
          <p:cNvGrpSpPr/>
          <p:nvPr/>
        </p:nvGrpSpPr>
        <p:grpSpPr>
          <a:xfrm>
            <a:off x="4572000" y="1556792"/>
            <a:ext cx="4032448" cy="4433632"/>
            <a:chOff x="4572000" y="1700808"/>
            <a:chExt cx="4032448" cy="4433632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4597127" y="1700808"/>
              <a:ext cx="4007321" cy="4433632"/>
              <a:chOff x="4499992" y="1700808"/>
              <a:chExt cx="4007321" cy="4433632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99992" y="1700808"/>
                <a:ext cx="4007321" cy="44336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7" name="直線矢印コネクタ 6"/>
              <p:cNvCxnSpPr/>
              <p:nvPr/>
            </p:nvCxnSpPr>
            <p:spPr>
              <a:xfrm>
                <a:off x="5076056" y="3212976"/>
                <a:ext cx="0" cy="1368152"/>
              </a:xfrm>
              <a:prstGeom prst="straightConnector1">
                <a:avLst/>
              </a:prstGeom>
              <a:ln w="50800">
                <a:headEnd type="none" w="lg" len="lg"/>
                <a:tailEnd type="triangle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直線矢印コネクタ 9"/>
              <p:cNvCxnSpPr/>
              <p:nvPr/>
            </p:nvCxnSpPr>
            <p:spPr>
              <a:xfrm>
                <a:off x="5940152" y="3233548"/>
                <a:ext cx="0" cy="1368152"/>
              </a:xfrm>
              <a:prstGeom prst="straightConnector1">
                <a:avLst/>
              </a:prstGeom>
              <a:ln w="50800">
                <a:headEnd type="triangle" w="lg" len="lg"/>
                <a:tailEnd type="none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9" name="テキスト ボックス 8"/>
            <p:cNvSpPr txBox="1"/>
            <p:nvPr/>
          </p:nvSpPr>
          <p:spPr>
            <a:xfrm>
              <a:off x="4572000" y="3573016"/>
              <a:ext cx="520976" cy="49244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sz="3200" dirty="0" smtClean="0"/>
                <a:t>5.5</a:t>
              </a:r>
              <a:endParaRPr kumimoji="1" lang="ja-JP" altLang="en-US" sz="3200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6139256" y="3573016"/>
              <a:ext cx="520976" cy="49244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sz="3200" dirty="0" smtClean="0"/>
                <a:t>3.5</a:t>
              </a:r>
              <a:endParaRPr kumimoji="1" lang="ja-JP" altLang="en-US" sz="3200" dirty="0"/>
            </a:p>
          </p:txBody>
        </p:sp>
      </p:grpSp>
      <p:sp>
        <p:nvSpPr>
          <p:cNvPr id="1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Expansion to Asymmetric Structure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4831514" y="6279702"/>
            <a:ext cx="419537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ja-JP" altLang="en-US" sz="2400" dirty="0" smtClean="0"/>
              <a:t>ご清聴</a:t>
            </a:r>
            <a:r>
              <a:rPr lang="ja-JP" altLang="en-US" sz="2400" dirty="0" smtClean="0"/>
              <a:t>ありがとう</a:t>
            </a:r>
            <a:r>
              <a:rPr kumimoji="1" lang="ja-JP" altLang="en-US" sz="2400" dirty="0" smtClean="0"/>
              <a:t>ございました</a:t>
            </a:r>
            <a:r>
              <a:rPr kumimoji="1" lang="ja-JP" altLang="en-US" sz="2400" dirty="0" smtClean="0"/>
              <a:t>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4704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Purpose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  <a:ln w="38100"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r>
              <a:rPr lang="en-US" altLang="ja-JP" dirty="0" smtClean="0"/>
              <a:t>MDS</a:t>
            </a:r>
            <a:r>
              <a:rPr lang="ja-JP" altLang="en-US" dirty="0" smtClean="0"/>
              <a:t>では項目群は</a:t>
            </a:r>
            <a:r>
              <a:rPr lang="en-US" altLang="ja-JP" dirty="0" smtClean="0"/>
              <a:t>1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空間</a:t>
            </a:r>
            <a:r>
              <a:rPr lang="en-US" altLang="ja-JP" i="1" dirty="0" smtClean="0"/>
              <a:t>S</a:t>
            </a:r>
            <a:r>
              <a:rPr lang="ja-JP" altLang="en-US" dirty="0" smtClean="0"/>
              <a:t>にプロットされる</a:t>
            </a:r>
            <a:endParaRPr lang="en-US" altLang="ja-JP" dirty="0" smtClean="0"/>
          </a:p>
          <a:p>
            <a:r>
              <a:rPr lang="en-US" altLang="ja-JP" i="1" dirty="0" smtClean="0"/>
              <a:t>S</a:t>
            </a:r>
            <a:r>
              <a:rPr lang="ja-JP" altLang="en-US" dirty="0" smtClean="0"/>
              <a:t>がいくつかの部分空間から成るとしたら？</a:t>
            </a:r>
            <a:endParaRPr lang="en-US" altLang="ja-JP" dirty="0" smtClean="0"/>
          </a:p>
          <a:p>
            <a:r>
              <a:rPr lang="ja-JP" altLang="en-US" dirty="0"/>
              <a:t>部分</a:t>
            </a:r>
            <a:r>
              <a:rPr lang="ja-JP" altLang="en-US" dirty="0" smtClean="0"/>
              <a:t>空間間に構造（因果、</a:t>
            </a:r>
            <a:r>
              <a:rPr lang="ja-JP" altLang="en-US" dirty="0" smtClean="0"/>
              <a:t>影響）</a:t>
            </a:r>
            <a:r>
              <a:rPr lang="ja-JP" altLang="en-US" dirty="0" smtClean="0"/>
              <a:t>が</a:t>
            </a:r>
            <a:r>
              <a:rPr lang="ja-JP" altLang="en-US" dirty="0" smtClean="0"/>
              <a:t>あったら？</a:t>
            </a:r>
            <a:endParaRPr lang="en-US" altLang="ja-JP" dirty="0" smtClean="0"/>
          </a:p>
          <a:p>
            <a:r>
              <a:rPr lang="en-US" altLang="ja-JP" i="1" dirty="0" smtClean="0"/>
              <a:t>S</a:t>
            </a:r>
            <a:r>
              <a:rPr lang="ja-JP" altLang="en-US" dirty="0" smtClean="0"/>
              <a:t>の構造</a:t>
            </a:r>
            <a:r>
              <a:rPr lang="ja-JP" altLang="en-US" dirty="0" smtClean="0"/>
              <a:t>を仮説検証的（確認的）に</a:t>
            </a:r>
            <a:r>
              <a:rPr lang="ja-JP" altLang="en-US" dirty="0" smtClean="0"/>
              <a:t>同定したい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構造空間尺度法</a:t>
            </a:r>
            <a:r>
              <a:rPr lang="en-US" altLang="ja-JP" dirty="0" smtClean="0"/>
              <a:t>(structural space scaling)</a:t>
            </a:r>
            <a:r>
              <a:rPr lang="ja-JP" altLang="en-US" dirty="0" smtClean="0"/>
              <a:t>を提案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部分空間間の関係を記述する</a:t>
            </a:r>
            <a:r>
              <a:rPr lang="ja-JP" altLang="en-US" dirty="0"/>
              <a:t>ため</a:t>
            </a:r>
            <a:r>
              <a:rPr lang="ja-JP" altLang="en-US" dirty="0" smtClean="0"/>
              <a:t>の確認的</a:t>
            </a:r>
            <a:r>
              <a:rPr lang="en-US" altLang="ja-JP" dirty="0" smtClean="0"/>
              <a:t>MDS</a:t>
            </a:r>
          </a:p>
          <a:p>
            <a:pPr lvl="1"/>
            <a:r>
              <a:rPr lang="ja-JP" altLang="en-US" dirty="0"/>
              <a:t>パス図を使う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68614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kumimoji="1" lang="en-US" altLang="ja-JP" dirty="0" smtClean="0"/>
              <a:t>Path Diagram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 dirty="0" smtClean="0"/>
              <a:t>ノードとパス</a:t>
            </a:r>
            <a:r>
              <a:rPr lang="ja-JP" altLang="en-US" dirty="0" smtClean="0"/>
              <a:t>（無向、有向、双方向）</a:t>
            </a:r>
            <a:r>
              <a:rPr lang="ja-JP" altLang="en-US" dirty="0" smtClean="0"/>
              <a:t>を</a:t>
            </a:r>
            <a:r>
              <a:rPr lang="ja-JP" altLang="en-US" dirty="0" smtClean="0"/>
              <a:t>使って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変</a:t>
            </a:r>
            <a:r>
              <a:rPr lang="ja-JP" altLang="en-US" dirty="0" smtClean="0"/>
              <a:t>数間の関係を図示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Graphical Models</a:t>
            </a:r>
          </a:p>
          <a:p>
            <a:pPr lvl="1"/>
            <a:r>
              <a:rPr lang="en-US" altLang="ja-JP" dirty="0" smtClean="0"/>
              <a:t>Structural Equation Models</a:t>
            </a:r>
          </a:p>
          <a:p>
            <a:pPr lvl="1"/>
            <a:r>
              <a:rPr lang="en-US" altLang="ja-JP" dirty="0" err="1" smtClean="0"/>
              <a:t>Beyesian</a:t>
            </a:r>
            <a:r>
              <a:rPr lang="en-US" altLang="ja-JP" dirty="0" smtClean="0"/>
              <a:t> Networks</a:t>
            </a:r>
          </a:p>
          <a:p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4221088"/>
            <a:ext cx="3312368" cy="2115907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974" y="3462840"/>
            <a:ext cx="3750450" cy="3048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16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Entire Space and Subspaces</a:t>
            </a:r>
            <a:endParaRPr kumimoji="1" lang="ja-JP" altLang="en-US" dirty="0"/>
          </a:p>
        </p:txBody>
      </p:sp>
      <p:sp>
        <p:nvSpPr>
          <p:cNvPr id="21" name="コンテンツ プレースホルダー 20"/>
          <p:cNvSpPr>
            <a:spLocks noGrp="1"/>
          </p:cNvSpPr>
          <p:nvPr>
            <p:ph idx="1"/>
          </p:nvPr>
        </p:nvSpPr>
        <p:spPr>
          <a:xfrm>
            <a:off x="5076056" y="1660524"/>
            <a:ext cx="3888432" cy="4525963"/>
          </a:xfrm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 dirty="0"/>
              <a:t>マップ</a:t>
            </a:r>
            <a:r>
              <a:rPr lang="ja-JP" altLang="en-US" dirty="0" smtClean="0"/>
              <a:t>に</a:t>
            </a:r>
            <a:r>
              <a:rPr lang="en-US" altLang="ja-JP" dirty="0" smtClean="0"/>
              <a:t>8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項目</a:t>
            </a:r>
            <a:endParaRPr lang="en-US" altLang="ja-JP" dirty="0" smtClean="0"/>
          </a:p>
          <a:p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kumimoji="1" lang="ja-JP" altLang="en-US" dirty="0" smtClean="0"/>
              <a:t>：全体の空間</a:t>
            </a:r>
            <a:endParaRPr kumimoji="1" lang="en-US" altLang="ja-JP" dirty="0" smtClean="0"/>
          </a:p>
          <a:p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ja-JP" altLang="en-US" dirty="0" smtClean="0"/>
              <a:t>と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ja-JP" altLang="en-US" dirty="0" smtClean="0"/>
              <a:t>：部分空間</a:t>
            </a:r>
            <a:endParaRPr lang="en-US" altLang="ja-JP" dirty="0" smtClean="0"/>
          </a:p>
          <a:p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kumimoji="1" lang="en-US" altLang="ja-JP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1" lang="ja-JP" altLang="en-US" dirty="0" smtClean="0"/>
              <a:t>→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kumimoji="1" lang="en-US" altLang="ja-JP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1" lang="ja-JP" altLang="en-US" dirty="0" smtClean="0"/>
              <a:t>という構造</a:t>
            </a:r>
            <a:endParaRPr kumimoji="1" lang="ja-JP" altLang="en-US" dirty="0"/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4451733"/>
              </p:ext>
            </p:extLst>
          </p:nvPr>
        </p:nvGraphicFramePr>
        <p:xfrm>
          <a:off x="251520" y="1700808"/>
          <a:ext cx="4676775" cy="4786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2" name="グループ化 11"/>
          <p:cNvGrpSpPr/>
          <p:nvPr/>
        </p:nvGrpSpPr>
        <p:grpSpPr>
          <a:xfrm>
            <a:off x="1043608" y="1659577"/>
            <a:ext cx="3672408" cy="4217695"/>
            <a:chOff x="1043608" y="1659577"/>
            <a:chExt cx="3672408" cy="4217695"/>
          </a:xfrm>
        </p:grpSpPr>
        <p:sp>
          <p:nvSpPr>
            <p:cNvPr id="9" name="円/楕円 8"/>
            <p:cNvSpPr/>
            <p:nvPr/>
          </p:nvSpPr>
          <p:spPr>
            <a:xfrm>
              <a:off x="1043608" y="2152020"/>
              <a:ext cx="3672408" cy="3725252"/>
            </a:xfrm>
            <a:prstGeom prst="ellipse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線吹き出し 1 9"/>
            <p:cNvSpPr/>
            <p:nvPr/>
          </p:nvSpPr>
          <p:spPr>
            <a:xfrm>
              <a:off x="3995936" y="1659577"/>
              <a:ext cx="288032" cy="492443"/>
            </a:xfrm>
            <a:prstGeom prst="callout1">
              <a:avLst>
                <a:gd name="adj1" fmla="val 50970"/>
                <a:gd name="adj2" fmla="val -210"/>
                <a:gd name="adj3" fmla="val 116195"/>
                <a:gd name="adj4" fmla="val -213649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spAutoFit/>
            </a:bodyPr>
            <a:lstStyle/>
            <a:p>
              <a:pPr algn="ctr"/>
              <a:r>
                <a:rPr kumimoji="1" lang="en-US" altLang="ja-JP" sz="3200" i="1" dirty="0" smtClean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endParaRPr kumimoji="1" lang="ja-JP" altLang="en-US" sz="3200" i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1370902" y="2316677"/>
            <a:ext cx="3021078" cy="3276694"/>
            <a:chOff x="1370902" y="2316677"/>
            <a:chExt cx="3021078" cy="3276694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2066840" y="2316677"/>
              <a:ext cx="2325140" cy="1865248"/>
              <a:chOff x="65736" y="1585483"/>
              <a:chExt cx="4650280" cy="4291789"/>
            </a:xfrm>
          </p:grpSpPr>
          <p:sp>
            <p:nvSpPr>
              <p:cNvPr id="14" name="円/楕円 13"/>
              <p:cNvSpPr/>
              <p:nvPr/>
            </p:nvSpPr>
            <p:spPr>
              <a:xfrm>
                <a:off x="1043608" y="2152020"/>
                <a:ext cx="3672408" cy="3725252"/>
              </a:xfrm>
              <a:prstGeom prst="ellipse">
                <a:avLst/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線吹き出し 1 14"/>
              <p:cNvSpPr/>
              <p:nvPr/>
            </p:nvSpPr>
            <p:spPr>
              <a:xfrm>
                <a:off x="65736" y="1585483"/>
                <a:ext cx="682880" cy="1133073"/>
              </a:xfrm>
              <a:prstGeom prst="callout1">
                <a:avLst>
                  <a:gd name="adj1" fmla="val 46287"/>
                  <a:gd name="adj2" fmla="val 95719"/>
                  <a:gd name="adj3" fmla="val 108851"/>
                  <a:gd name="adj4" fmla="val 206051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kumimoji="1" lang="en-US" altLang="ja-JP" sz="3200" i="1" dirty="0" smtClean="0">
                    <a:solidFill>
                      <a:schemeClr val="accent3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kumimoji="1" lang="en-US" altLang="ja-JP" sz="3200" baseline="-25000" dirty="0" smtClean="0">
                    <a:solidFill>
                      <a:schemeClr val="accent3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1" lang="ja-JP" altLang="en-US" sz="3200" baseline="-25000" dirty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6" name="グループ化 15"/>
            <p:cNvGrpSpPr/>
            <p:nvPr/>
          </p:nvGrpSpPr>
          <p:grpSpPr>
            <a:xfrm>
              <a:off x="1370902" y="3522202"/>
              <a:ext cx="1955480" cy="2071169"/>
              <a:chOff x="805056" y="648019"/>
              <a:chExt cx="3910960" cy="5229253"/>
            </a:xfrm>
          </p:grpSpPr>
          <p:sp>
            <p:nvSpPr>
              <p:cNvPr id="17" name="円/楕円 16"/>
              <p:cNvSpPr/>
              <p:nvPr/>
            </p:nvSpPr>
            <p:spPr>
              <a:xfrm>
                <a:off x="1043608" y="2152020"/>
                <a:ext cx="3672408" cy="3725252"/>
              </a:xfrm>
              <a:prstGeom prst="ellipse">
                <a:avLst/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線吹き出し 1 17"/>
              <p:cNvSpPr/>
              <p:nvPr/>
            </p:nvSpPr>
            <p:spPr>
              <a:xfrm>
                <a:off x="805056" y="648019"/>
                <a:ext cx="682878" cy="1243312"/>
              </a:xfrm>
              <a:prstGeom prst="callout1">
                <a:avLst>
                  <a:gd name="adj1" fmla="val 106989"/>
                  <a:gd name="adj2" fmla="val 59744"/>
                  <a:gd name="adj3" fmla="val 159158"/>
                  <a:gd name="adj4" fmla="val 122112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kumimoji="1" lang="en-US" altLang="ja-JP" sz="3200" i="1" dirty="0" smtClean="0">
                    <a:solidFill>
                      <a:schemeClr val="accent3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kumimoji="1" lang="en-US" altLang="ja-JP" sz="3200" baseline="-25000" dirty="0" smtClean="0">
                    <a:solidFill>
                      <a:schemeClr val="accent3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1" lang="ja-JP" altLang="en-US" sz="3200" baseline="-25000" dirty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0" name="上矢印 19"/>
          <p:cNvSpPr/>
          <p:nvPr/>
        </p:nvSpPr>
        <p:spPr>
          <a:xfrm rot="1989407">
            <a:off x="1574979" y="2719247"/>
            <a:ext cx="509950" cy="845503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5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build="p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0878277"/>
              </p:ext>
            </p:extLst>
          </p:nvPr>
        </p:nvGraphicFramePr>
        <p:xfrm>
          <a:off x="251520" y="1700808"/>
          <a:ext cx="4676775" cy="4786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グラフ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056079"/>
              </p:ext>
            </p:extLst>
          </p:nvPr>
        </p:nvGraphicFramePr>
        <p:xfrm>
          <a:off x="251520" y="1700808"/>
          <a:ext cx="4676775" cy="4786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5" name="グラフ 1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7341307"/>
              </p:ext>
            </p:extLst>
          </p:nvPr>
        </p:nvGraphicFramePr>
        <p:xfrm>
          <a:off x="252000" y="1699200"/>
          <a:ext cx="4676775" cy="4786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27" name="pd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598" y="3220938"/>
            <a:ext cx="154305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" name="p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0628" y="2382738"/>
            <a:ext cx="1638300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5" name="pd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8827" y="2382738"/>
            <a:ext cx="3629025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" name="pd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010" y="2360537"/>
            <a:ext cx="3733800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Map</a:t>
            </a:r>
            <a:r>
              <a:rPr lang="ja-JP" altLang="en-US" dirty="0" smtClean="0"/>
              <a:t>→</a:t>
            </a:r>
            <a:r>
              <a:rPr lang="en-US" altLang="ja-JP" dirty="0" smtClean="0"/>
              <a:t>Path Diagram</a:t>
            </a:r>
            <a:endParaRPr kumimoji="1" lang="ja-JP" altLang="en-US" dirty="0"/>
          </a:p>
        </p:txBody>
      </p:sp>
      <p:grpSp>
        <p:nvGrpSpPr>
          <p:cNvPr id="1032" name="text3"/>
          <p:cNvGrpSpPr/>
          <p:nvPr/>
        </p:nvGrpSpPr>
        <p:grpSpPr>
          <a:xfrm>
            <a:off x="6604771" y="3072585"/>
            <a:ext cx="2223920" cy="1940591"/>
            <a:chOff x="6604771" y="3072585"/>
            <a:chExt cx="2223920" cy="194059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テキスト ボックス 107"/>
                <p:cNvSpPr txBox="1"/>
                <p:nvPr/>
              </p:nvSpPr>
              <p:spPr>
                <a:xfrm>
                  <a:off x="7812562" y="3388476"/>
                  <a:ext cx="64787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2400" b="0" i="1" smtClean="0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latin typeface="Cambria Math"/>
                              </a:rPr>
                              <m:t>21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sz="2400" b="0" dirty="0" smtClean="0"/>
                </a:p>
              </p:txBody>
            </p:sp>
          </mc:Choice>
          <mc:Fallback xmlns="">
            <p:sp>
              <p:nvSpPr>
                <p:cNvPr id="108" name="テキスト ボックス 10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12562" y="3388476"/>
                  <a:ext cx="647870" cy="461665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l="-2830" b="-17105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" name="テキスト ボックス 108"/>
                <p:cNvSpPr txBox="1"/>
                <p:nvPr/>
              </p:nvSpPr>
              <p:spPr>
                <a:xfrm>
                  <a:off x="7812562" y="4479503"/>
                  <a:ext cx="64787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2400" b="0" i="1" smtClean="0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latin typeface="Cambria Math"/>
                              </a:rPr>
                              <m:t>22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sz="2400" b="0" dirty="0" smtClean="0"/>
                </a:p>
              </p:txBody>
            </p:sp>
          </mc:Choice>
          <mc:Fallback xmlns="">
            <p:sp>
              <p:nvSpPr>
                <p:cNvPr id="109" name="テキスト ボックス 1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12562" y="4479503"/>
                  <a:ext cx="647870" cy="461665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l="-2830" b="-17105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テキスト ボックス 93"/>
                <p:cNvSpPr txBox="1"/>
                <p:nvPr/>
              </p:nvSpPr>
              <p:spPr>
                <a:xfrm>
                  <a:off x="6702817" y="3291932"/>
                  <a:ext cx="35977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21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b="0" dirty="0" smtClean="0"/>
                </a:p>
              </p:txBody>
            </p:sp>
          </mc:Choice>
          <mc:Fallback xmlns="">
            <p:sp>
              <p:nvSpPr>
                <p:cNvPr id="94" name="テキスト ボックス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02817" y="3291932"/>
                  <a:ext cx="359778" cy="276999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l="-8475" r="-6780" b="-17778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テキスト ボックス 94"/>
                <p:cNvSpPr txBox="1"/>
                <p:nvPr/>
              </p:nvSpPr>
              <p:spPr>
                <a:xfrm>
                  <a:off x="6604771" y="3651324"/>
                  <a:ext cx="35977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22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b="0" dirty="0" smtClean="0"/>
                </a:p>
              </p:txBody>
            </p:sp>
          </mc:Choice>
          <mc:Fallback xmlns="">
            <p:sp>
              <p:nvSpPr>
                <p:cNvPr id="95" name="テキスト ボックス 9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04771" y="3651324"/>
                  <a:ext cx="359778" cy="276999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6780" r="-8475" b="-15556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" name="テキスト ボックス 110"/>
                <p:cNvSpPr txBox="1"/>
                <p:nvPr/>
              </p:nvSpPr>
              <p:spPr>
                <a:xfrm>
                  <a:off x="6767125" y="4293096"/>
                  <a:ext cx="18113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kumimoji="1" lang="en-US" altLang="ja-JP" b="0" dirty="0" smtClean="0"/>
                </a:p>
              </p:txBody>
            </p:sp>
          </mc:Choice>
          <mc:Fallback xmlns="">
            <p:sp>
              <p:nvSpPr>
                <p:cNvPr id="111" name="テキスト ボックス 1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67125" y="4293096"/>
                  <a:ext cx="181139" cy="276999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l="-30000" r="-30000" b="-6522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" name="テキスト ボックス 111"/>
                <p:cNvSpPr txBox="1"/>
                <p:nvPr/>
              </p:nvSpPr>
              <p:spPr>
                <a:xfrm>
                  <a:off x="6752771" y="4736177"/>
                  <a:ext cx="18113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kumimoji="1" lang="en-US" altLang="ja-JP" b="0" dirty="0" smtClean="0"/>
                </a:p>
              </p:txBody>
            </p:sp>
          </mc:Choice>
          <mc:Fallback xmlns="">
            <p:sp>
              <p:nvSpPr>
                <p:cNvPr id="112" name="テキスト ボックス 1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52771" y="4736177"/>
                  <a:ext cx="181139" cy="276999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l="-34483" r="-31034" b="-6667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" name="テキスト ボックス 95"/>
                <p:cNvSpPr txBox="1"/>
                <p:nvPr/>
              </p:nvSpPr>
              <p:spPr>
                <a:xfrm>
                  <a:off x="8312268" y="3072585"/>
                  <a:ext cx="51642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21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b="0" dirty="0" smtClean="0"/>
                </a:p>
              </p:txBody>
            </p:sp>
          </mc:Choice>
          <mc:Fallback xmlns="">
            <p:sp>
              <p:nvSpPr>
                <p:cNvPr id="96" name="テキスト ボックス 9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12268" y="3072585"/>
                  <a:ext cx="516423" cy="369332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テキスト ボックス 96"/>
                <p:cNvSpPr txBox="1"/>
                <p:nvPr/>
              </p:nvSpPr>
              <p:spPr>
                <a:xfrm>
                  <a:off x="8312267" y="4144661"/>
                  <a:ext cx="51642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22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b="0" dirty="0" smtClean="0"/>
                </a:p>
              </p:txBody>
            </p:sp>
          </mc:Choice>
          <mc:Fallback xmlns="">
            <p:sp>
              <p:nvSpPr>
                <p:cNvPr id="97" name="テキスト ボックス 9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12267" y="4144661"/>
                  <a:ext cx="516423" cy="369332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33" name="text4"/>
          <p:cNvGrpSpPr/>
          <p:nvPr/>
        </p:nvGrpSpPr>
        <p:grpSpPr>
          <a:xfrm>
            <a:off x="7379868" y="2366813"/>
            <a:ext cx="1368596" cy="3622537"/>
            <a:chOff x="7379868" y="2366813"/>
            <a:chExt cx="1368596" cy="36225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" name="テキスト ボックス 101"/>
                <p:cNvSpPr txBox="1"/>
                <p:nvPr/>
              </p:nvSpPr>
              <p:spPr>
                <a:xfrm>
                  <a:off x="7460599" y="2366813"/>
                  <a:ext cx="49577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000" b="0" i="1" smtClean="0">
                                <a:latin typeface="Cambria Math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sz="2000" b="0" dirty="0" smtClean="0"/>
                </a:p>
              </p:txBody>
            </p:sp>
          </mc:Choice>
          <mc:Fallback xmlns="">
            <p:sp>
              <p:nvSpPr>
                <p:cNvPr id="102" name="テキスト ボックス 10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60599" y="2366813"/>
                  <a:ext cx="495777" cy="400110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3" name="テキスト ボックス 102"/>
                <p:cNvSpPr txBox="1"/>
                <p:nvPr/>
              </p:nvSpPr>
              <p:spPr>
                <a:xfrm>
                  <a:off x="8180679" y="2366813"/>
                  <a:ext cx="49577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000" b="0" i="1" smtClean="0">
                                <a:latin typeface="Cambria Math"/>
                              </a:rPr>
                              <m:t>6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sz="2000" b="0" dirty="0" smtClean="0"/>
                </a:p>
              </p:txBody>
            </p:sp>
          </mc:Choice>
          <mc:Fallback xmlns="">
            <p:sp>
              <p:nvSpPr>
                <p:cNvPr id="103" name="テキスト ボックス 10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80679" y="2366813"/>
                  <a:ext cx="495777" cy="400110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4" name="テキスト ボックス 103"/>
                <p:cNvSpPr txBox="1"/>
                <p:nvPr/>
              </p:nvSpPr>
              <p:spPr>
                <a:xfrm>
                  <a:off x="7460599" y="5589240"/>
                  <a:ext cx="49577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000" b="0" i="1" smtClean="0">
                                <a:latin typeface="Cambria Math"/>
                              </a:rPr>
                              <m:t>7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sz="2000" b="0" dirty="0" smtClean="0"/>
                </a:p>
              </p:txBody>
            </p:sp>
          </mc:Choice>
          <mc:Fallback xmlns="">
            <p:sp>
              <p:nvSpPr>
                <p:cNvPr id="104" name="テキスト ボックス 10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60599" y="5589240"/>
                  <a:ext cx="495777" cy="400110"/>
                </a:xfrm>
                <a:prstGeom prst="rect">
                  <a:avLst/>
                </a:prstGeom>
                <a:blipFill rotWithShape="1"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5" name="テキスト ボックス 104"/>
                <p:cNvSpPr txBox="1"/>
                <p:nvPr/>
              </p:nvSpPr>
              <p:spPr>
                <a:xfrm>
                  <a:off x="8180679" y="5589240"/>
                  <a:ext cx="49577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000" b="0" i="1" smtClean="0">
                                <a:latin typeface="Cambria Math"/>
                              </a:rPr>
                              <m:t>8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sz="2000" b="0" dirty="0" smtClean="0"/>
                </a:p>
              </p:txBody>
            </p:sp>
          </mc:Choice>
          <mc:Fallback xmlns="">
            <p:sp>
              <p:nvSpPr>
                <p:cNvPr id="105" name="テキスト ボックス 10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80679" y="5589240"/>
                  <a:ext cx="495777" cy="400110"/>
                </a:xfrm>
                <a:prstGeom prst="rect">
                  <a:avLst/>
                </a:prstGeom>
                <a:blipFill rotWithShape="1"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9" name="テキスト ボックス 118"/>
                <p:cNvSpPr txBox="1"/>
                <p:nvPr/>
              </p:nvSpPr>
              <p:spPr>
                <a:xfrm>
                  <a:off x="7379868" y="2769563"/>
                  <a:ext cx="28847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b="0" dirty="0" smtClean="0"/>
                </a:p>
              </p:txBody>
            </p:sp>
          </mc:Choice>
          <mc:Fallback xmlns="">
            <p:sp>
              <p:nvSpPr>
                <p:cNvPr id="119" name="テキスト ボックス 1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79868" y="2769563"/>
                  <a:ext cx="288476" cy="276999"/>
                </a:xfrm>
                <a:prstGeom prst="rect">
                  <a:avLst/>
                </a:prstGeom>
                <a:blipFill rotWithShape="1">
                  <a:blip r:embed="rId21"/>
                  <a:stretch>
                    <a:fillRect l="-12766" r="-8511" b="-15217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0" name="テキスト ボックス 119"/>
                <p:cNvSpPr txBox="1"/>
                <p:nvPr/>
              </p:nvSpPr>
              <p:spPr>
                <a:xfrm>
                  <a:off x="8459988" y="2769563"/>
                  <a:ext cx="28847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6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b="0" dirty="0" smtClean="0"/>
                </a:p>
              </p:txBody>
            </p:sp>
          </mc:Choice>
          <mc:Fallback xmlns="">
            <p:sp>
              <p:nvSpPr>
                <p:cNvPr id="120" name="テキスト ボックス 1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59988" y="2769563"/>
                  <a:ext cx="288476" cy="276999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 l="-12766" r="-6383" b="-15217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1" name="テキスト ボックス 120"/>
                <p:cNvSpPr txBox="1"/>
                <p:nvPr/>
              </p:nvSpPr>
              <p:spPr>
                <a:xfrm>
                  <a:off x="7379868" y="5203319"/>
                  <a:ext cx="28847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7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b="0" dirty="0" smtClean="0"/>
                </a:p>
              </p:txBody>
            </p:sp>
          </mc:Choice>
          <mc:Fallback xmlns="">
            <p:sp>
              <p:nvSpPr>
                <p:cNvPr id="121" name="テキスト ボックス 1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79868" y="5203319"/>
                  <a:ext cx="288476" cy="276999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 l="-12766" r="-6383" b="-15556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" name="テキスト ボックス 121"/>
                <p:cNvSpPr txBox="1"/>
                <p:nvPr/>
              </p:nvSpPr>
              <p:spPr>
                <a:xfrm>
                  <a:off x="8459988" y="5203319"/>
                  <a:ext cx="28847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8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b="0" dirty="0" smtClean="0"/>
                </a:p>
              </p:txBody>
            </p:sp>
          </mc:Choice>
          <mc:Fallback xmlns="">
            <p:sp>
              <p:nvSpPr>
                <p:cNvPr id="122" name="テキスト ボックス 1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59988" y="5203319"/>
                  <a:ext cx="288476" cy="276999"/>
                </a:xfrm>
                <a:prstGeom prst="rect">
                  <a:avLst/>
                </a:prstGeom>
                <a:blipFill rotWithShape="1">
                  <a:blip r:embed="rId24"/>
                  <a:stretch>
                    <a:fillRect l="-12766" r="-6383" b="-15556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9" name="角丸四角形 58"/>
          <p:cNvSpPr/>
          <p:nvPr/>
        </p:nvSpPr>
        <p:spPr>
          <a:xfrm>
            <a:off x="5036978" y="6116721"/>
            <a:ext cx="1876234" cy="40862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0" tIns="0" rIns="0" bIns="0" rtlCol="0" anchor="ctr">
            <a:spAutoFit/>
          </a:bodyPr>
          <a:lstStyle/>
          <a:p>
            <a:r>
              <a:rPr lang="ja-JP" altLang="en-US" sz="2400" dirty="0" smtClean="0">
                <a:latin typeface="Times New Roman" pitchFamily="18" charset="0"/>
                <a:cs typeface="Times New Roman" pitchFamily="18" charset="0"/>
              </a:rPr>
              <a:t>点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ja-JP" sz="2400" baseline="-250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ja-JP" sz="2400" baseline="-25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ja-JP" altLang="en-US" sz="2400" dirty="0"/>
          </a:p>
        </p:txBody>
      </p:sp>
      <p:grpSp>
        <p:nvGrpSpPr>
          <p:cNvPr id="1030" name="text1"/>
          <p:cNvGrpSpPr/>
          <p:nvPr/>
        </p:nvGrpSpPr>
        <p:grpSpPr>
          <a:xfrm>
            <a:off x="4845724" y="3096788"/>
            <a:ext cx="1875606" cy="1844380"/>
            <a:chOff x="4845724" y="3096788"/>
            <a:chExt cx="1875606" cy="184438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6" name="テキスト ボックス 105"/>
                <p:cNvSpPr txBox="1"/>
                <p:nvPr/>
              </p:nvSpPr>
              <p:spPr>
                <a:xfrm>
                  <a:off x="5641658" y="3388476"/>
                  <a:ext cx="64075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2400" b="0" i="1" smtClean="0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latin typeface="Cambria Math"/>
                              </a:rPr>
                              <m:t>11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sz="2400" b="0" dirty="0" smtClean="0"/>
                </a:p>
              </p:txBody>
            </p:sp>
          </mc:Choice>
          <mc:Fallback xmlns="">
            <p:sp>
              <p:nvSpPr>
                <p:cNvPr id="106" name="テキスト ボックス 10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41658" y="3388476"/>
                  <a:ext cx="640752" cy="461665"/>
                </a:xfrm>
                <a:prstGeom prst="rect">
                  <a:avLst/>
                </a:prstGeom>
                <a:blipFill rotWithShape="1">
                  <a:blip r:embed="rId25"/>
                  <a:stretch>
                    <a:fillRect l="-1887" b="-17105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テキスト ボックス 106"/>
                <p:cNvSpPr txBox="1"/>
                <p:nvPr/>
              </p:nvSpPr>
              <p:spPr>
                <a:xfrm>
                  <a:off x="5641658" y="4479503"/>
                  <a:ext cx="64075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2400" b="0" i="1" smtClean="0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latin typeface="Cambria Math"/>
                              </a:rPr>
                              <m:t>12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sz="2400" b="0" dirty="0" smtClean="0"/>
                </a:p>
              </p:txBody>
            </p:sp>
          </mc:Choice>
          <mc:Fallback xmlns="">
            <p:sp>
              <p:nvSpPr>
                <p:cNvPr id="107" name="テキスト ボックス 1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41658" y="4479503"/>
                  <a:ext cx="640752" cy="461665"/>
                </a:xfrm>
                <a:prstGeom prst="rect">
                  <a:avLst/>
                </a:prstGeom>
                <a:blipFill rotWithShape="1">
                  <a:blip r:embed="rId26"/>
                  <a:stretch>
                    <a:fillRect l="-1887" b="-17105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テキスト ボックス 112"/>
                <p:cNvSpPr txBox="1"/>
                <p:nvPr/>
              </p:nvSpPr>
              <p:spPr>
                <a:xfrm>
                  <a:off x="6274669" y="3096788"/>
                  <a:ext cx="44666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11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b="0" dirty="0" smtClean="0"/>
                </a:p>
              </p:txBody>
            </p:sp>
          </mc:Choice>
          <mc:Fallback xmlns="">
            <p:sp>
              <p:nvSpPr>
                <p:cNvPr id="113" name="テキスト ボックス 1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74669" y="3096788"/>
                  <a:ext cx="446661" cy="276999"/>
                </a:xfrm>
                <a:prstGeom prst="rect">
                  <a:avLst/>
                </a:prstGeom>
                <a:blipFill rotWithShape="1">
                  <a:blip r:embed="rId27"/>
                  <a:stretch>
                    <a:fillRect l="-5405" r="-5405" b="-17778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テキスト ボックス 113"/>
                <p:cNvSpPr txBox="1"/>
                <p:nvPr/>
              </p:nvSpPr>
              <p:spPr>
                <a:xfrm>
                  <a:off x="6136100" y="4160113"/>
                  <a:ext cx="44666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12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b="0" dirty="0" smtClean="0"/>
                </a:p>
              </p:txBody>
            </p:sp>
          </mc:Choice>
          <mc:Fallback xmlns="">
            <p:sp>
              <p:nvSpPr>
                <p:cNvPr id="114" name="テキスト ボックス 1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36100" y="4160113"/>
                  <a:ext cx="446661" cy="276999"/>
                </a:xfrm>
                <a:prstGeom prst="rect">
                  <a:avLst/>
                </a:prstGeom>
                <a:blipFill rotWithShape="1">
                  <a:blip r:embed="rId28"/>
                  <a:stretch>
                    <a:fillRect l="-6849" r="-5479" b="-15217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テキスト ボックス 109"/>
                <p:cNvSpPr txBox="1"/>
                <p:nvPr/>
              </p:nvSpPr>
              <p:spPr>
                <a:xfrm>
                  <a:off x="4845724" y="3994236"/>
                  <a:ext cx="23852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b="0" dirty="0" smtClean="0"/>
                </a:p>
              </p:txBody>
            </p:sp>
          </mc:Choice>
          <mc:Fallback xmlns="">
            <p:sp>
              <p:nvSpPr>
                <p:cNvPr id="110" name="テキスト ボックス 10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45724" y="3994236"/>
                  <a:ext cx="238527" cy="276999"/>
                </a:xfrm>
                <a:prstGeom prst="rect">
                  <a:avLst/>
                </a:prstGeom>
                <a:blipFill rotWithShape="1">
                  <a:blip r:embed="rId29"/>
                  <a:stretch>
                    <a:fillRect l="-15385" r="-7692" b="-15217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31" name="text2"/>
          <p:cNvGrpSpPr/>
          <p:nvPr/>
        </p:nvGrpSpPr>
        <p:grpSpPr>
          <a:xfrm>
            <a:off x="5248664" y="2366813"/>
            <a:ext cx="1411568" cy="3622537"/>
            <a:chOff x="5248664" y="2366813"/>
            <a:chExt cx="1411568" cy="36225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テキスト ボックス 97"/>
                <p:cNvSpPr txBox="1"/>
                <p:nvPr/>
              </p:nvSpPr>
              <p:spPr>
                <a:xfrm>
                  <a:off x="5338544" y="2366813"/>
                  <a:ext cx="48981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0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sz="2000" b="0" dirty="0" smtClean="0"/>
                </a:p>
              </p:txBody>
            </p:sp>
          </mc:Choice>
          <mc:Fallback xmlns="">
            <p:sp>
              <p:nvSpPr>
                <p:cNvPr id="98" name="テキスト ボックス 9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8544" y="2366813"/>
                  <a:ext cx="489813" cy="400110"/>
                </a:xfrm>
                <a:prstGeom prst="rect">
                  <a:avLst/>
                </a:prstGeom>
                <a:blipFill rotWithShape="1">
                  <a:blip r:embed="rId3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テキスト ボックス 98"/>
                <p:cNvSpPr txBox="1"/>
                <p:nvPr/>
              </p:nvSpPr>
              <p:spPr>
                <a:xfrm>
                  <a:off x="6072330" y="2366813"/>
                  <a:ext cx="49577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0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sz="2000" b="0" dirty="0" smtClean="0"/>
                </a:p>
              </p:txBody>
            </p:sp>
          </mc:Choice>
          <mc:Fallback xmlns="">
            <p:sp>
              <p:nvSpPr>
                <p:cNvPr id="99" name="テキスト ボックス 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72330" y="2366813"/>
                  <a:ext cx="495777" cy="400110"/>
                </a:xfrm>
                <a:prstGeom prst="rect">
                  <a:avLst/>
                </a:prstGeom>
                <a:blipFill rotWithShape="1">
                  <a:blip r:embed="rId3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テキスト ボックス 99"/>
                <p:cNvSpPr txBox="1"/>
                <p:nvPr/>
              </p:nvSpPr>
              <p:spPr>
                <a:xfrm>
                  <a:off x="5335676" y="5589240"/>
                  <a:ext cx="49577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0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sz="2000" b="0" dirty="0" smtClean="0"/>
                </a:p>
              </p:txBody>
            </p:sp>
          </mc:Choice>
          <mc:Fallback xmlns="">
            <p:sp>
              <p:nvSpPr>
                <p:cNvPr id="100" name="テキスト ボックス 9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5676" y="5589240"/>
                  <a:ext cx="495777" cy="400110"/>
                </a:xfrm>
                <a:prstGeom prst="rect">
                  <a:avLst/>
                </a:prstGeom>
                <a:blipFill rotWithShape="1">
                  <a:blip r:embed="rId3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テキスト ボックス 100"/>
                <p:cNvSpPr txBox="1"/>
                <p:nvPr/>
              </p:nvSpPr>
              <p:spPr>
                <a:xfrm>
                  <a:off x="6072330" y="5589240"/>
                  <a:ext cx="49577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000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sz="2000" b="0" dirty="0" smtClean="0"/>
                </a:p>
              </p:txBody>
            </p:sp>
          </mc:Choice>
          <mc:Fallback xmlns="">
            <p:sp>
              <p:nvSpPr>
                <p:cNvPr id="101" name="テキスト ボックス 1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72330" y="5589240"/>
                  <a:ext cx="495777" cy="400110"/>
                </a:xfrm>
                <a:prstGeom prst="rect">
                  <a:avLst/>
                </a:prstGeom>
                <a:blipFill rotWithShape="1">
                  <a:blip r:embed="rId3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テキスト ボックス 114"/>
                <p:cNvSpPr txBox="1"/>
                <p:nvPr/>
              </p:nvSpPr>
              <p:spPr>
                <a:xfrm>
                  <a:off x="5248664" y="2769563"/>
                  <a:ext cx="2831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b="0" dirty="0" smtClean="0"/>
                </a:p>
              </p:txBody>
            </p:sp>
          </mc:Choice>
          <mc:Fallback xmlns="">
            <p:sp>
              <p:nvSpPr>
                <p:cNvPr id="115" name="テキスト ボックス 1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48664" y="2769563"/>
                  <a:ext cx="283154" cy="276999"/>
                </a:xfrm>
                <a:prstGeom prst="rect">
                  <a:avLst/>
                </a:prstGeom>
                <a:blipFill rotWithShape="1">
                  <a:blip r:embed="rId34"/>
                  <a:stretch>
                    <a:fillRect l="-10870" r="-8696" b="-15217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" name="テキスト ボックス 115"/>
                <p:cNvSpPr txBox="1"/>
                <p:nvPr/>
              </p:nvSpPr>
              <p:spPr>
                <a:xfrm>
                  <a:off x="6371756" y="2769563"/>
                  <a:ext cx="28847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b="0" dirty="0" smtClean="0"/>
                </a:p>
              </p:txBody>
            </p:sp>
          </mc:Choice>
          <mc:Fallback xmlns="">
            <p:sp>
              <p:nvSpPr>
                <p:cNvPr id="116" name="テキスト ボックス 1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71756" y="2769563"/>
                  <a:ext cx="288476" cy="276999"/>
                </a:xfrm>
                <a:prstGeom prst="rect">
                  <a:avLst/>
                </a:prstGeom>
                <a:blipFill rotWithShape="1">
                  <a:blip r:embed="rId35"/>
                  <a:stretch>
                    <a:fillRect l="-10417" r="-6250" b="-15217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テキスト ボックス 116"/>
                <p:cNvSpPr txBox="1"/>
                <p:nvPr/>
              </p:nvSpPr>
              <p:spPr>
                <a:xfrm>
                  <a:off x="5248664" y="5203319"/>
                  <a:ext cx="28847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b="0" dirty="0" smtClean="0"/>
                </a:p>
              </p:txBody>
            </p:sp>
          </mc:Choice>
          <mc:Fallback xmlns="">
            <p:sp>
              <p:nvSpPr>
                <p:cNvPr id="117" name="テキスト ボックス 1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48664" y="5203319"/>
                  <a:ext cx="288476" cy="276999"/>
                </a:xfrm>
                <a:prstGeom prst="rect">
                  <a:avLst/>
                </a:prstGeom>
                <a:blipFill rotWithShape="1">
                  <a:blip r:embed="rId36"/>
                  <a:stretch>
                    <a:fillRect l="-10638" r="-8511" b="-15556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8" name="テキスト ボックス 117"/>
                <p:cNvSpPr txBox="1"/>
                <p:nvPr/>
              </p:nvSpPr>
              <p:spPr>
                <a:xfrm>
                  <a:off x="6371756" y="5203319"/>
                  <a:ext cx="28847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b="0" dirty="0" smtClean="0"/>
                </a:p>
              </p:txBody>
            </p:sp>
          </mc:Choice>
          <mc:Fallback xmlns="">
            <p:sp>
              <p:nvSpPr>
                <p:cNvPr id="118" name="テキスト ボックス 1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71756" y="5203319"/>
                  <a:ext cx="288476" cy="276999"/>
                </a:xfrm>
                <a:prstGeom prst="rect">
                  <a:avLst/>
                </a:prstGeom>
                <a:blipFill rotWithShape="1">
                  <a:blip r:embed="rId37"/>
                  <a:stretch>
                    <a:fillRect l="-10417" r="-6250" b="-15556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角丸四角形 122"/>
              <p:cNvSpPr/>
              <p:nvPr/>
            </p:nvSpPr>
            <p:spPr>
              <a:xfrm>
                <a:off x="5140304" y="1772816"/>
                <a:ext cx="1663944" cy="460835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sz="2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altLang="ja-JP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sz="2400" b="0" i="1" smtClean="0">
                          <a:latin typeface="Cambria Math"/>
                        </a:rPr>
                        <m:t>=|</m:t>
                      </m:r>
                      <m:acc>
                        <m:accPr>
                          <m:chr m:val="⃗"/>
                          <m:ctrlPr>
                            <a:rPr lang="en-US" altLang="ja-JP" sz="2400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ja-JP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sz="2400" b="0" i="1" smtClean="0">
                                  <a:latin typeface="Cambria Math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altLang="ja-JP" sz="2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ja-JP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sz="2400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altLang="ja-JP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altLang="ja-JP" sz="2400" b="0" i="1" smtClean="0">
                          <a:latin typeface="Cambria Math"/>
                        </a:rPr>
                        <m:t>|</m:t>
                      </m:r>
                    </m:oMath>
                  </m:oMathPara>
                </a14:m>
                <a:endParaRPr lang="ja-JP" altLang="en-US" sz="2400" dirty="0"/>
              </a:p>
            </p:txBody>
          </p:sp>
        </mc:Choice>
        <mc:Fallback xmlns="">
          <p:sp>
            <p:nvSpPr>
              <p:cNvPr id="123" name="角丸四角形 1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0304" y="1772816"/>
                <a:ext cx="1663944" cy="460835"/>
              </a:xfrm>
              <a:prstGeom prst="roundRect">
                <a:avLst/>
              </a:prstGeom>
              <a:blipFill rotWithShape="1"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角丸四角形 3"/>
          <p:cNvSpPr/>
          <p:nvPr/>
        </p:nvSpPr>
        <p:spPr>
          <a:xfrm>
            <a:off x="179512" y="5085184"/>
            <a:ext cx="1727020" cy="81724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0" tIns="0" rIns="0" bIns="0" rtlCol="0" anchor="ctr">
            <a:spAutoFit/>
          </a:bodyPr>
          <a:lstStyle/>
          <a:p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ja-JP" altLang="en-US" sz="2400" dirty="0"/>
              <a:t>は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ja-JP" sz="2400" baseline="-25000" dirty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ja-JP" altLang="en-US" sz="2400" dirty="0"/>
              <a:t>と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ja-JP" sz="2400" baseline="-25000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ja-JP" altLang="en-US" sz="2400" dirty="0"/>
              <a:t>に</a:t>
            </a:r>
            <a:endParaRPr lang="en-US" altLang="ja-JP" sz="2400" dirty="0"/>
          </a:p>
          <a:p>
            <a:r>
              <a:rPr lang="ja-JP" altLang="en-US" sz="2400" dirty="0"/>
              <a:t>よって形成</a:t>
            </a:r>
          </a:p>
        </p:txBody>
      </p:sp>
      <p:sp>
        <p:nvSpPr>
          <p:cNvPr id="140" name="角丸四角形 139"/>
          <p:cNvSpPr/>
          <p:nvPr/>
        </p:nvSpPr>
        <p:spPr>
          <a:xfrm>
            <a:off x="611560" y="2158245"/>
            <a:ext cx="1734945" cy="81724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0" tIns="0" rIns="0" bIns="0" rtlCol="0" anchor="ctr">
            <a:spAutoFit/>
          </a:bodyPr>
          <a:lstStyle/>
          <a:p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ja-JP" altLang="en-US" sz="2400" dirty="0" smtClean="0"/>
              <a:t>は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ja-JP" sz="2400" baseline="-25000" dirty="0" smtClean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ja-JP" altLang="en-US" sz="2400" dirty="0"/>
              <a:t>と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ja-JP" sz="2400" baseline="-25000" dirty="0" smtClean="0"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ja-JP" altLang="en-US" sz="2400" dirty="0"/>
              <a:t>に</a:t>
            </a:r>
            <a:endParaRPr lang="en-US" altLang="ja-JP" sz="2400" dirty="0"/>
          </a:p>
          <a:p>
            <a:r>
              <a:rPr lang="ja-JP" altLang="en-US" sz="2400" dirty="0"/>
              <a:t>よって形成</a:t>
            </a:r>
          </a:p>
        </p:txBody>
      </p:sp>
    </p:spTree>
    <p:extLst>
      <p:ext uri="{BB962C8B-B14F-4D97-AF65-F5344CB8AC3E}">
        <p14:creationId xmlns:p14="http://schemas.microsoft.com/office/powerpoint/2010/main" val="147396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3" grpId="0">
        <p:bldAsOne/>
      </p:bldGraphic>
      <p:bldGraphic spid="135" grpId="0">
        <p:bldAsOne/>
      </p:bldGraphic>
      <p:bldP spid="59" grpId="0" animBg="1"/>
      <p:bldP spid="123" grpId="0" animBg="1"/>
      <p:bldP spid="4" grpId="0" animBg="1"/>
      <p:bldP spid="1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534" y="1377392"/>
            <a:ext cx="5235398" cy="5075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4436806" y="2715035"/>
                <a:ext cx="47654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kumimoji="1" lang="en-US" altLang="ja-JP" sz="2400" b="0" dirty="0" smtClean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6806" y="2715035"/>
                <a:ext cx="476541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8974" r="-5128" b="-131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4295474" y="3228383"/>
                <a:ext cx="47654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22</m:t>
                          </m:r>
                        </m:sub>
                      </m:sSub>
                    </m:oMath>
                  </m:oMathPara>
                </a14:m>
                <a:endParaRPr kumimoji="1" lang="en-US" altLang="ja-JP" sz="2400" b="0" dirty="0" smtClean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474" y="3228383"/>
                <a:ext cx="476541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8974" r="-5128" b="-15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756818" y="2401724"/>
                <a:ext cx="6238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𝑖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kumimoji="1" lang="en-US" altLang="ja-JP" sz="2400" b="0" dirty="0" smtClean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6818" y="2401724"/>
                <a:ext cx="623824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6756818" y="3933056"/>
                <a:ext cx="6238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𝑖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22</m:t>
                          </m:r>
                        </m:sub>
                      </m:sSub>
                    </m:oMath>
                  </m:oMathPara>
                </a14:m>
                <a:endParaRPr kumimoji="1" lang="en-US" altLang="ja-JP" sz="2400" b="0" dirty="0" smtClean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6818" y="3933056"/>
                <a:ext cx="623824" cy="461665"/>
              </a:xfrm>
              <a:prstGeom prst="rect">
                <a:avLst/>
              </a:prstGeom>
              <a:blipFill rotWithShape="0">
                <a:blip r:embed="rId6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2470216" y="1393612"/>
                <a:ext cx="61254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en-US" altLang="ja-JP" sz="2800" b="0" dirty="0" smtClean="0"/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0216" y="1393612"/>
                <a:ext cx="612540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3527963" y="1393612"/>
                <a:ext cx="6208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en-US" altLang="ja-JP" sz="2800" b="0" dirty="0" smtClean="0"/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7963" y="1393612"/>
                <a:ext cx="620811" cy="52322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2466081" y="5858108"/>
                <a:ext cx="6208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kumimoji="1" lang="en-US" altLang="ja-JP" sz="2800" b="0" dirty="0" smtClean="0"/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6081" y="5858108"/>
                <a:ext cx="620811" cy="52322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3527963" y="5858108"/>
                <a:ext cx="6208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kumimoji="1" lang="en-US" altLang="ja-JP" sz="2800" b="0" dirty="0" smtClean="0"/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7963" y="5858108"/>
                <a:ext cx="620811" cy="52322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5426169" y="1393612"/>
                <a:ext cx="6208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kumimoji="1" lang="en-US" altLang="ja-JP" sz="2800" b="0" dirty="0" smtClean="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6169" y="1393612"/>
                <a:ext cx="620811" cy="52322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6480291" y="1393612"/>
                <a:ext cx="6208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kumimoji="1" lang="en-US" altLang="ja-JP" sz="2800" b="0" dirty="0" smtClean="0"/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291" y="1393612"/>
                <a:ext cx="620811" cy="52322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5426169" y="5858108"/>
                <a:ext cx="6208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kumimoji="1" lang="en-US" altLang="ja-JP" sz="2800" b="0" dirty="0" smtClean="0"/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6169" y="5858108"/>
                <a:ext cx="620811" cy="52322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6480291" y="5858108"/>
                <a:ext cx="6208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kumimoji="1" lang="en-US" altLang="ja-JP" sz="2800" b="0" dirty="0" smtClean="0"/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291" y="5858108"/>
                <a:ext cx="620811" cy="52322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exogenous"/>
          <p:cNvGrpSpPr/>
          <p:nvPr/>
        </p:nvGrpSpPr>
        <p:grpSpPr>
          <a:xfrm>
            <a:off x="2907152" y="2852936"/>
            <a:ext cx="793358" cy="2102074"/>
            <a:chOff x="2907152" y="2852936"/>
            <a:chExt cx="793358" cy="210207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テキスト ボックス 19"/>
                <p:cNvSpPr txBox="1"/>
                <p:nvPr/>
              </p:nvSpPr>
              <p:spPr>
                <a:xfrm>
                  <a:off x="2907152" y="2852936"/>
                  <a:ext cx="79335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3200" b="0" i="1" smtClean="0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kumimoji="1" lang="en-US" altLang="ja-JP" sz="3200" b="0" i="1" smtClean="0">
                                <a:latin typeface="Cambria Math"/>
                              </a:rPr>
                              <m:t>11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sz="3200" b="0" dirty="0" smtClean="0"/>
                </a:p>
              </p:txBody>
            </p:sp>
          </mc:Choice>
          <mc:Fallback xmlns="">
            <p:sp>
              <p:nvSpPr>
                <p:cNvPr id="20" name="テキスト ボックス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07152" y="2852936"/>
                  <a:ext cx="793358" cy="584775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テキスト ボックス 20"/>
                <p:cNvSpPr txBox="1"/>
                <p:nvPr/>
              </p:nvSpPr>
              <p:spPr>
                <a:xfrm>
                  <a:off x="2907152" y="4370235"/>
                  <a:ext cx="79335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3200" b="0" i="1" smtClean="0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kumimoji="1" lang="en-US" altLang="ja-JP" sz="3200" b="0" i="1" smtClean="0">
                                <a:latin typeface="Cambria Math"/>
                              </a:rPr>
                              <m:t>12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sz="3200" b="0" dirty="0" smtClean="0"/>
                </a:p>
              </p:txBody>
            </p:sp>
          </mc:Choice>
          <mc:Fallback xmlns="">
            <p:sp>
              <p:nvSpPr>
                <p:cNvPr id="21" name="テキスト ボックス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07152" y="4370235"/>
                  <a:ext cx="793358" cy="584775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7" name="endogenous"/>
          <p:cNvGrpSpPr/>
          <p:nvPr/>
        </p:nvGrpSpPr>
        <p:grpSpPr>
          <a:xfrm>
            <a:off x="5866206" y="2852936"/>
            <a:ext cx="802848" cy="2102074"/>
            <a:chOff x="5866206" y="2852936"/>
            <a:chExt cx="802848" cy="210207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テキスト ボックス 21"/>
                <p:cNvSpPr txBox="1"/>
                <p:nvPr/>
              </p:nvSpPr>
              <p:spPr>
                <a:xfrm>
                  <a:off x="5866206" y="2852936"/>
                  <a:ext cx="80284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3200" b="0" i="1" smtClean="0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kumimoji="1" lang="en-US" altLang="ja-JP" sz="3200" b="0" i="1" smtClean="0">
                                <a:latin typeface="Cambria Math"/>
                              </a:rPr>
                              <m:t>21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sz="3200" b="0" dirty="0" smtClean="0"/>
                </a:p>
              </p:txBody>
            </p:sp>
          </mc:Choice>
          <mc:Fallback xmlns="">
            <p:sp>
              <p:nvSpPr>
                <p:cNvPr id="22" name="テキスト ボックス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6206" y="2852936"/>
                  <a:ext cx="802848" cy="58477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テキスト ボックス 22"/>
                <p:cNvSpPr txBox="1"/>
                <p:nvPr/>
              </p:nvSpPr>
              <p:spPr>
                <a:xfrm>
                  <a:off x="5866206" y="4370235"/>
                  <a:ext cx="80284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3200" b="0" i="1" smtClean="0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kumimoji="1" lang="en-US" altLang="ja-JP" sz="3200" b="0" i="1" smtClean="0">
                                <a:latin typeface="Cambria Math"/>
                              </a:rPr>
                              <m:t>22</m:t>
                            </m:r>
                          </m:sub>
                        </m:sSub>
                      </m:oMath>
                    </m:oMathPara>
                  </a14:m>
                  <a:endParaRPr kumimoji="1" lang="en-US" altLang="ja-JP" sz="3200" b="0" dirty="0" smtClean="0"/>
                </a:p>
              </p:txBody>
            </p:sp>
          </mc:Choice>
          <mc:Fallback xmlns="">
            <p:sp>
              <p:nvSpPr>
                <p:cNvPr id="23" name="テキスト ボックス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6206" y="4370235"/>
                  <a:ext cx="802848" cy="58477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1759819" y="3718193"/>
                <a:ext cx="31649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en-US" altLang="ja-JP" sz="2400" b="0" dirty="0" smtClean="0"/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9819" y="3718193"/>
                <a:ext cx="316497" cy="369332"/>
              </a:xfrm>
              <a:prstGeom prst="rect">
                <a:avLst/>
              </a:prstGeom>
              <a:blipFill rotWithShape="0">
                <a:blip r:embed="rId19"/>
                <a:stretch>
                  <a:fillRect l="-13462" r="-9615" b="-131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4389152" y="4155195"/>
                <a:ext cx="2388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kumimoji="1" lang="en-US" altLang="ja-JP" sz="2400" b="0" dirty="0" smtClean="0"/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52" y="4155195"/>
                <a:ext cx="238847" cy="369332"/>
              </a:xfrm>
              <a:prstGeom prst="rect">
                <a:avLst/>
              </a:prstGeom>
              <a:blipFill rotWithShape="0">
                <a:blip r:embed="rId20"/>
                <a:stretch>
                  <a:fillRect l="-28205" r="-33333" b="-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4508814" y="4659251"/>
                <a:ext cx="2388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kumimoji="1" lang="en-US" altLang="ja-JP" sz="2400" b="0" dirty="0" smtClean="0"/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8814" y="4659251"/>
                <a:ext cx="238847" cy="369332"/>
              </a:xfrm>
              <a:prstGeom prst="rect">
                <a:avLst/>
              </a:prstGeom>
              <a:blipFill rotWithShape="0">
                <a:blip r:embed="rId21"/>
                <a:stretch>
                  <a:fillRect l="-30769" r="-30769"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3819633" y="2436295"/>
                <a:ext cx="59234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kumimoji="1" lang="en-US" altLang="ja-JP" sz="2400" b="0" dirty="0" smtClean="0"/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9633" y="2436295"/>
                <a:ext cx="592342" cy="369332"/>
              </a:xfrm>
              <a:prstGeom prst="rect">
                <a:avLst/>
              </a:prstGeom>
              <a:blipFill rotWithShape="0">
                <a:blip r:embed="rId22"/>
                <a:stretch>
                  <a:fillRect l="-7216" r="-4124" b="-15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3619887" y="3876455"/>
                <a:ext cx="59234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kumimoji="1" lang="en-US" altLang="ja-JP" sz="2400" b="0" dirty="0" smtClean="0"/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887" y="3876455"/>
                <a:ext cx="592342" cy="369332"/>
              </a:xfrm>
              <a:prstGeom prst="rect">
                <a:avLst/>
              </a:prstGeom>
              <a:blipFill rotWithShape="0">
                <a:blip r:embed="rId23"/>
                <a:stretch>
                  <a:fillRect l="-7216" r="-4124" b="-15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/>
              <p:cNvSpPr txBox="1"/>
              <p:nvPr/>
            </p:nvSpPr>
            <p:spPr>
              <a:xfrm>
                <a:off x="2340654" y="1968893"/>
                <a:ext cx="37593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en-US" altLang="ja-JP" sz="2400" b="0" dirty="0" smtClean="0"/>
              </a:p>
            </p:txBody>
          </p:sp>
        </mc:Choice>
        <mc:Fallback xmlns="">
          <p:sp>
            <p:nvSpPr>
              <p:cNvPr id="31" name="テキスト ボックス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0654" y="1968893"/>
                <a:ext cx="375936" cy="369332"/>
              </a:xfrm>
              <a:prstGeom prst="rect">
                <a:avLst/>
              </a:prstGeom>
              <a:blipFill rotWithShape="0">
                <a:blip r:embed="rId24"/>
                <a:stretch>
                  <a:fillRect l="-11290" r="-6452" b="-131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3838368" y="1968893"/>
                <a:ext cx="3830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en-US" altLang="ja-JP" sz="2400" b="0" dirty="0" smtClean="0"/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8368" y="1968893"/>
                <a:ext cx="383054" cy="369332"/>
              </a:xfrm>
              <a:prstGeom prst="rect">
                <a:avLst/>
              </a:prstGeom>
              <a:blipFill rotWithShape="0">
                <a:blip r:embed="rId25"/>
                <a:stretch>
                  <a:fillRect l="-11290" r="-8065" b="-131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/>
              <p:cNvSpPr txBox="1"/>
              <p:nvPr/>
            </p:nvSpPr>
            <p:spPr>
              <a:xfrm>
                <a:off x="2340654" y="5445224"/>
                <a:ext cx="3830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kumimoji="1" lang="en-US" altLang="ja-JP" sz="2400" b="0" dirty="0" smtClean="0"/>
              </a:p>
            </p:txBody>
          </p:sp>
        </mc:Choice>
        <mc:Fallback xmlns="">
          <p:sp>
            <p:nvSpPr>
              <p:cNvPr id="33" name="テキスト ボックス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0654" y="5445224"/>
                <a:ext cx="383054" cy="369332"/>
              </a:xfrm>
              <a:prstGeom prst="rect">
                <a:avLst/>
              </a:prstGeom>
              <a:blipFill rotWithShape="0">
                <a:blip r:embed="rId26"/>
                <a:stretch>
                  <a:fillRect l="-11111" r="-6349" b="-131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3838368" y="5445224"/>
                <a:ext cx="3830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kumimoji="1" lang="en-US" altLang="ja-JP" sz="2400" b="0" dirty="0" smtClean="0"/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8368" y="5445224"/>
                <a:ext cx="383054" cy="369332"/>
              </a:xfrm>
              <a:prstGeom prst="rect">
                <a:avLst/>
              </a:prstGeom>
              <a:blipFill rotWithShape="0">
                <a:blip r:embed="rId27"/>
                <a:stretch>
                  <a:fillRect l="-11290" r="-8065" b="-131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/>
              <p:cNvSpPr txBox="1"/>
              <p:nvPr/>
            </p:nvSpPr>
            <p:spPr>
              <a:xfrm>
                <a:off x="5276071" y="1968893"/>
                <a:ext cx="3830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kumimoji="1" lang="en-US" altLang="ja-JP" sz="2400" b="0" dirty="0" smtClean="0"/>
              </a:p>
            </p:txBody>
          </p:sp>
        </mc:Choice>
        <mc:Fallback xmlns="">
          <p:sp>
            <p:nvSpPr>
              <p:cNvPr id="35" name="テキスト ボックス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6071" y="1968893"/>
                <a:ext cx="383054" cy="369332"/>
              </a:xfrm>
              <a:prstGeom prst="rect">
                <a:avLst/>
              </a:prstGeom>
              <a:blipFill rotWithShape="0">
                <a:blip r:embed="rId28"/>
                <a:stretch>
                  <a:fillRect l="-9524" r="-7937" b="-131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6813070" y="1968893"/>
                <a:ext cx="3830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kumimoji="1" lang="en-US" altLang="ja-JP" sz="2400" b="0" dirty="0" smtClean="0"/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3070" y="1968893"/>
                <a:ext cx="383054" cy="369332"/>
              </a:xfrm>
              <a:prstGeom prst="rect">
                <a:avLst/>
              </a:prstGeom>
              <a:blipFill rotWithShape="0">
                <a:blip r:embed="rId29"/>
                <a:stretch>
                  <a:fillRect l="-11290" r="-8065" b="-131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5276071" y="5445224"/>
                <a:ext cx="3830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kumimoji="1" lang="en-US" altLang="ja-JP" sz="2400" b="0" dirty="0" smtClean="0"/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6071" y="5445224"/>
                <a:ext cx="383054" cy="369332"/>
              </a:xfrm>
              <a:prstGeom prst="rect">
                <a:avLst/>
              </a:prstGeom>
              <a:blipFill rotWithShape="0">
                <a:blip r:embed="rId30"/>
                <a:stretch>
                  <a:fillRect l="-9524" r="-6349" b="-131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6813070" y="5445224"/>
                <a:ext cx="3830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kumimoji="1" lang="en-US" altLang="ja-JP" sz="2400" b="0" dirty="0" smtClean="0"/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3070" y="5445224"/>
                <a:ext cx="383054" cy="369332"/>
              </a:xfrm>
              <a:prstGeom prst="rect">
                <a:avLst/>
              </a:prstGeom>
              <a:blipFill rotWithShape="0">
                <a:blip r:embed="rId31"/>
                <a:stretch>
                  <a:fillRect l="-11290" r="-8065" b="-131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Exogenous and Endogenous Spaces</a:t>
            </a:r>
            <a:endParaRPr kumimoji="1" lang="ja-JP" altLang="en-US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323528" y="2528900"/>
            <a:ext cx="4397665" cy="2952328"/>
            <a:chOff x="323528" y="2528900"/>
            <a:chExt cx="4397665" cy="2952328"/>
          </a:xfrm>
        </p:grpSpPr>
        <p:sp>
          <p:nvSpPr>
            <p:cNvPr id="6" name="円/楕円 5"/>
            <p:cNvSpPr/>
            <p:nvPr/>
          </p:nvSpPr>
          <p:spPr>
            <a:xfrm>
              <a:off x="1751008" y="2528900"/>
              <a:ext cx="2970185" cy="2952328"/>
            </a:xfrm>
            <a:prstGeom prst="ellipse">
              <a:avLst/>
            </a:prstGeom>
            <a:solidFill>
              <a:srgbClr val="77933C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323528" y="2863389"/>
              <a:ext cx="1436291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ja-JP" altLang="en-US" sz="2800" b="0" dirty="0" smtClean="0"/>
                <a:t>外生空間</a:t>
              </a:r>
              <a:endParaRPr kumimoji="1" lang="en-US" altLang="ja-JP" sz="2800" b="0" dirty="0" smtClean="0"/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4746024" y="2492896"/>
            <a:ext cx="4181148" cy="2952328"/>
            <a:chOff x="4746024" y="2449344"/>
            <a:chExt cx="4181148" cy="2952328"/>
          </a:xfrm>
        </p:grpSpPr>
        <p:sp>
          <p:nvSpPr>
            <p:cNvPr id="39" name="円/楕円 38"/>
            <p:cNvSpPr/>
            <p:nvPr/>
          </p:nvSpPr>
          <p:spPr>
            <a:xfrm>
              <a:off x="4746024" y="2449344"/>
              <a:ext cx="2970185" cy="2952328"/>
            </a:xfrm>
            <a:prstGeom prst="ellipse">
              <a:avLst/>
            </a:prstGeom>
            <a:solidFill>
              <a:srgbClr val="77933C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7490881" y="2762075"/>
              <a:ext cx="1436291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ja-JP" altLang="en-US" sz="2800" dirty="0"/>
                <a:t>内</a:t>
              </a:r>
              <a:r>
                <a:rPr kumimoji="1" lang="ja-JP" altLang="en-US" sz="2800" b="0" dirty="0" smtClean="0"/>
                <a:t>生空間</a:t>
              </a:r>
              <a:endParaRPr kumimoji="1" lang="en-US" altLang="ja-JP" sz="2800" b="0" dirty="0" smtClean="0"/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2563490" y="2919350"/>
            <a:ext cx="1466405" cy="2004397"/>
            <a:chOff x="2563490" y="2919350"/>
            <a:chExt cx="1466405" cy="2004397"/>
          </a:xfrm>
        </p:grpSpPr>
        <p:sp>
          <p:nvSpPr>
            <p:cNvPr id="42" name="テキスト ボックス 41"/>
            <p:cNvSpPr txBox="1"/>
            <p:nvPr/>
          </p:nvSpPr>
          <p:spPr>
            <a:xfrm>
              <a:off x="2563490" y="2919350"/>
              <a:ext cx="1436291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ja-JP" altLang="en-US" sz="2800" b="0" dirty="0" smtClean="0"/>
                <a:t>外生次元</a:t>
              </a:r>
              <a:endParaRPr kumimoji="1" lang="en-US" altLang="ja-JP" sz="2800" b="0" dirty="0" smtClean="0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2593604" y="4492860"/>
              <a:ext cx="1436291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ja-JP" altLang="en-US" sz="2800" b="0" dirty="0" smtClean="0"/>
                <a:t>外生次元</a:t>
              </a:r>
              <a:endParaRPr kumimoji="1" lang="en-US" altLang="ja-JP" sz="2800" b="0" dirty="0" smtClean="0"/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5508104" y="2924944"/>
            <a:ext cx="1466405" cy="2004397"/>
            <a:chOff x="5508104" y="2924944"/>
            <a:chExt cx="1466405" cy="2004397"/>
          </a:xfrm>
        </p:grpSpPr>
        <p:sp>
          <p:nvSpPr>
            <p:cNvPr id="44" name="テキスト ボックス 43"/>
            <p:cNvSpPr txBox="1"/>
            <p:nvPr/>
          </p:nvSpPr>
          <p:spPr>
            <a:xfrm>
              <a:off x="5508104" y="2924944"/>
              <a:ext cx="1436291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ja-JP" altLang="en-US" sz="2800" dirty="0"/>
                <a:t>内</a:t>
              </a:r>
              <a:r>
                <a:rPr kumimoji="1" lang="ja-JP" altLang="en-US" sz="2800" b="0" dirty="0" smtClean="0"/>
                <a:t>生次元</a:t>
              </a:r>
              <a:endParaRPr kumimoji="1" lang="en-US" altLang="ja-JP" sz="2800" b="0" dirty="0" smtClean="0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5538218" y="4498454"/>
              <a:ext cx="1436291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ja-JP" altLang="en-US" sz="2800" dirty="0"/>
                <a:t>内</a:t>
              </a:r>
              <a:r>
                <a:rPr kumimoji="1" lang="ja-JP" altLang="en-US" sz="2800" b="0" dirty="0" smtClean="0"/>
                <a:t>生次元</a:t>
              </a:r>
              <a:endParaRPr kumimoji="1" lang="en-US" altLang="ja-JP" sz="2800" b="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09127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4207268" y="2626994"/>
                <a:ext cx="4973906" cy="29266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ja-JP" sz="150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kumimoji="1" lang="en-US" altLang="ja-JP" sz="150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kumimoji="1" lang="en-US" altLang="ja-JP" sz="15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1500" b="0" i="1" smtClean="0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kumimoji="1" lang="en-US" altLang="ja-JP" sz="1500" b="0" i="1" smtClean="0">
                                      <a:latin typeface="Cambria Math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i="1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altLang="ja-JP" sz="1500" i="1"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i="1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altLang="ja-JP" sz="15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i="1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15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6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7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8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  <m:r>
                        <a:rPr kumimoji="1" lang="en-US" altLang="ja-JP" sz="15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1500" b="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kumimoji="1" lang="en-US" altLang="ja-JP" sz="1500" b="0" i="1" smtClean="0">
                                  <a:latin typeface="Cambria Math"/>
                                </a:rPr>
                              </m:ctrlPr>
                            </m:eqArrPr>
                            <m:e/>
                            <m:e/>
                            <m:e>
                              <m:sSub>
                                <m:sSubPr>
                                  <m:ctrlPr>
                                    <a:rPr lang="en-US" altLang="ja-JP" sz="15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altLang="ja-JP" sz="15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ja-JP" sz="15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ja-JP" altLang="en-US" sz="150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altLang="ja-JP" sz="15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ja-JP" sz="15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22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ja-JP" sz="15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ja-JP" altLang="en-US" sz="15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altLang="ja-JP" sz="15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ja-JP" sz="15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  <m:r>
                        <a:rPr kumimoji="1" lang="en-US" altLang="ja-JP" sz="1500" b="0" i="1" smtClean="0"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1500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1500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/>
                              <m:e/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  <m:e/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en-US" altLang="ja-JP" sz="15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1500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kumimoji="1" lang="en-US" altLang="ja-JP" sz="1500" b="0" i="1" smtClean="0">
                                        <a:latin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kumimoji="1" lang="en-US" altLang="ja-JP" sz="15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/>
                              <m:e/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15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500" i="1"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ja-JP" sz="1500" b="0" i="1" smtClean="0">
                                        <a:latin typeface="Cambria Math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kumimoji="1" lang="en-US" altLang="ja-JP" sz="15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/>
                              <m:e/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15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500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5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/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15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500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5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/>
                              <m:e>
                                <m:sSub>
                                  <m:sSubPr>
                                    <m:ctrlPr>
                                      <a:rPr lang="en-US" altLang="ja-JP" sz="15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500" b="1" i="1">
                                        <a:latin typeface="Cambria Math"/>
                                      </a:rPr>
                                      <m:t>𝑶</m:t>
                                    </m:r>
                                  </m:e>
                                  <m:sub>
                                    <m:r>
                                      <a:rPr lang="en-US" altLang="ja-JP" sz="1500" b="0" i="1" smtClean="0">
                                        <a:latin typeface="Cambria Math"/>
                                      </a:rPr>
                                      <m:t>12</m:t>
                                    </m:r>
                                    <m:r>
                                      <a:rPr lang="en-US" altLang="ja-JP" sz="1500" i="1">
                                        <a:latin typeface="Cambria Math"/>
                                        <a:ea typeface="Cambria Math"/>
                                      </a:rPr>
                                      <m:t>×8</m:t>
                                    </m:r>
                                  </m:sub>
                                </m:sSub>
                              </m:e>
                            </m:mr>
                            <m:mr>
                              <m:e/>
                              <m:e>
                                <m:sSub>
                                  <m:sSubPr>
                                    <m:ctrlPr>
                                      <a:rPr lang="en-US" altLang="ja-JP" sz="15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500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5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/>
                            </m:mr>
                            <m:mr>
                              <m:e/>
                              <m:e>
                                <m:sSub>
                                  <m:sSubPr>
                                    <m:ctrlPr>
                                      <a:rPr lang="en-US" altLang="ja-JP" sz="15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500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5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>
                                <m:sSub>
                                  <m:sSubPr>
                                    <m:ctrlPr>
                                      <a:rPr lang="en-US" altLang="ja-JP" sz="15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500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500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</m:e>
                              <m:e/>
                              <m:e/>
                            </m:mr>
                            <m:mr>
                              <m:e/>
                              <m:e/>
                              <m:e>
                                <m:sSub>
                                  <m:sSubPr>
                                    <m:ctrlPr>
                                      <a:rPr lang="en-US" altLang="ja-JP" sz="15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500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500" b="0" i="1" smtClean="0">
                                        <a:latin typeface="Cambria Math"/>
                                      </a:rPr>
                                      <m:t>6</m:t>
                                    </m:r>
                                  </m:sub>
                                </m:sSub>
                              </m:e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  <m:e>
                                <m:sSub>
                                  <m:sSubPr>
                                    <m:ctrlPr>
                                      <a:rPr lang="en-US" altLang="ja-JP" sz="15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500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500" b="0" i="1" smtClean="0">
                                        <a:latin typeface="Cambria Math"/>
                                      </a:rPr>
                                      <m:t>7</m:t>
                                    </m:r>
                                  </m:sub>
                                </m:sSub>
                              </m:e>
                              <m:e/>
                            </m:mr>
                            <m:mr>
                              <m:e/>
                              <m:e/>
                              <m:e/>
                              <m:e>
                                <m:sSub>
                                  <m:sSubPr>
                                    <m:ctrlPr>
                                      <a:rPr lang="en-US" altLang="ja-JP" sz="15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500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500" b="0" i="1" smtClean="0">
                                        <a:latin typeface="Cambria Math"/>
                                      </a:rPr>
                                      <m:t>8</m:t>
                                    </m:r>
                                  </m:sub>
                                </m:sSub>
                              </m:e>
                              <m:e/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ja-JP" sz="1500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ja-JP" sz="1500" i="1">
                                  <a:latin typeface="Cambria Math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altLang="ja-JP" sz="15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i="1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altLang="ja-JP" sz="1500" i="1">
                                      <a:latin typeface="Cambria Math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i="1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altLang="ja-JP" sz="1500" i="1"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i="1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altLang="ja-JP" sz="15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i="1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15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6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7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1500" b="0" i="1" smtClean="0">
                                      <a:latin typeface="Cambria Math"/>
                                    </a:rPr>
                                    <m:t>8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  <m:r>
                        <a:rPr lang="en-US" altLang="ja-JP" sz="1500" i="1"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1500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ja-JP" sz="1500" i="1">
                                  <a:latin typeface="Cambria Math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altLang="ja-JP" sz="15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i="1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altLang="ja-JP" sz="1500" i="1">
                                      <a:latin typeface="Cambria Math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ja-JP" sz="15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i="1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altLang="ja-JP" sz="1500" i="1">
                                      <a:latin typeface="Cambria Math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kumimoji="1" lang="ja-JP" altLang="en-US" sz="15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7268" y="2626994"/>
                <a:ext cx="4973906" cy="292669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Path Diagram</a:t>
            </a: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Structural Coordinates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107504" y="2135762"/>
            <a:ext cx="3982967" cy="3714750"/>
            <a:chOff x="4427984" y="2360537"/>
            <a:chExt cx="3982967" cy="3714750"/>
          </a:xfrm>
        </p:grpSpPr>
        <p:pic>
          <p:nvPicPr>
            <p:cNvPr id="7" name="pd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9270" y="2360537"/>
              <a:ext cx="3733800" cy="3714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text3"/>
            <p:cNvGrpSpPr/>
            <p:nvPr/>
          </p:nvGrpSpPr>
          <p:grpSpPr>
            <a:xfrm>
              <a:off x="6187031" y="3072585"/>
              <a:ext cx="2223920" cy="1940591"/>
              <a:chOff x="6604771" y="3072585"/>
              <a:chExt cx="2223920" cy="194059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テキスト ボックス 8"/>
                  <p:cNvSpPr txBox="1"/>
                  <p:nvPr/>
                </p:nvSpPr>
                <p:spPr>
                  <a:xfrm>
                    <a:off x="7812562" y="3388476"/>
                    <a:ext cx="64787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/>
                                </a:rPr>
                                <m:t>21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sz="2400" b="0" dirty="0" smtClean="0"/>
                  </a:p>
                </p:txBody>
              </p:sp>
            </mc:Choice>
            <mc:Fallback xmlns="">
              <p:sp>
                <p:nvSpPr>
                  <p:cNvPr id="108" name="テキスト ボックス 10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12562" y="3388476"/>
                    <a:ext cx="647870" cy="461665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l="-2830" b="-17105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" name="テキスト ボックス 9"/>
                  <p:cNvSpPr txBox="1"/>
                  <p:nvPr/>
                </p:nvSpPr>
                <p:spPr>
                  <a:xfrm>
                    <a:off x="7812562" y="4479503"/>
                    <a:ext cx="64787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/>
                                </a:rPr>
                                <m:t>22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sz="2400" b="0" dirty="0" smtClean="0"/>
                  </a:p>
                </p:txBody>
              </p:sp>
            </mc:Choice>
            <mc:Fallback xmlns="">
              <p:sp>
                <p:nvSpPr>
                  <p:cNvPr id="109" name="テキスト ボックス 10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12562" y="4479503"/>
                    <a:ext cx="647870" cy="461665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 l="-2830" b="-17105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" name="テキスト ボックス 10"/>
                  <p:cNvSpPr txBox="1"/>
                  <p:nvPr/>
                </p:nvSpPr>
                <p:spPr>
                  <a:xfrm>
                    <a:off x="6702817" y="3291932"/>
                    <a:ext cx="359778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21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b="0" dirty="0" smtClean="0"/>
                  </a:p>
                </p:txBody>
              </p:sp>
            </mc:Choice>
            <mc:Fallback xmlns="">
              <p:sp>
                <p:nvSpPr>
                  <p:cNvPr id="94" name="テキスト ボックス 9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702817" y="3291932"/>
                    <a:ext cx="359778" cy="276999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 l="-8475" r="-6780" b="-17778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テキスト ボックス 11"/>
                  <p:cNvSpPr txBox="1"/>
                  <p:nvPr/>
                </p:nvSpPr>
                <p:spPr>
                  <a:xfrm>
                    <a:off x="6604771" y="3651324"/>
                    <a:ext cx="359778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22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b="0" dirty="0" smtClean="0"/>
                  </a:p>
                </p:txBody>
              </p:sp>
            </mc:Choice>
            <mc:Fallback xmlns="">
              <p:sp>
                <p:nvSpPr>
                  <p:cNvPr id="95" name="テキスト ボックス 9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604771" y="3651324"/>
                    <a:ext cx="359778" cy="276999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 l="-6780" r="-8475" b="-15556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テキスト ボックス 12"/>
                  <p:cNvSpPr txBox="1"/>
                  <p:nvPr/>
                </p:nvSpPr>
                <p:spPr>
                  <a:xfrm>
                    <a:off x="6767125" y="4293096"/>
                    <a:ext cx="18113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kumimoji="1" lang="en-US" altLang="ja-JP" b="0" i="1" smtClean="0">
                              <a:latin typeface="Cambria Math"/>
                            </a:rPr>
                            <m:t>1</m:t>
                          </m:r>
                        </m:oMath>
                      </m:oMathPara>
                    </a14:m>
                    <a:endParaRPr kumimoji="1" lang="en-US" altLang="ja-JP" b="0" dirty="0" smtClean="0"/>
                  </a:p>
                </p:txBody>
              </p:sp>
            </mc:Choice>
            <mc:Fallback xmlns="">
              <p:sp>
                <p:nvSpPr>
                  <p:cNvPr id="111" name="テキスト ボックス 11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767125" y="4293096"/>
                    <a:ext cx="181139" cy="276999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 l="-30000" r="-30000" b="-6522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テキスト ボックス 13"/>
                  <p:cNvSpPr txBox="1"/>
                  <p:nvPr/>
                </p:nvSpPr>
                <p:spPr>
                  <a:xfrm>
                    <a:off x="6752771" y="4736177"/>
                    <a:ext cx="18113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kumimoji="1" lang="en-US" altLang="ja-JP" b="0" i="1" smtClean="0">
                              <a:latin typeface="Cambria Math"/>
                            </a:rPr>
                            <m:t>1</m:t>
                          </m:r>
                        </m:oMath>
                      </m:oMathPara>
                    </a14:m>
                    <a:endParaRPr kumimoji="1" lang="en-US" altLang="ja-JP" b="0" dirty="0" smtClean="0"/>
                  </a:p>
                </p:txBody>
              </p:sp>
            </mc:Choice>
            <mc:Fallback xmlns="">
              <p:sp>
                <p:nvSpPr>
                  <p:cNvPr id="112" name="テキスト ボックス 11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752771" y="4736177"/>
                    <a:ext cx="181139" cy="276999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 l="-34483" r="-31034" b="-6667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テキスト ボックス 14"/>
                  <p:cNvSpPr txBox="1"/>
                  <p:nvPr/>
                </p:nvSpPr>
                <p:spPr>
                  <a:xfrm>
                    <a:off x="8312268" y="3072585"/>
                    <a:ext cx="51642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21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b="0" dirty="0" smtClean="0"/>
                  </a:p>
                </p:txBody>
              </p:sp>
            </mc:Choice>
            <mc:Fallback xmlns="">
              <p:sp>
                <p:nvSpPr>
                  <p:cNvPr id="96" name="テキスト ボックス 9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312268" y="3072585"/>
                    <a:ext cx="516423" cy="369332"/>
                  </a:xfrm>
                  <a:prstGeom prst="rect">
                    <a:avLst/>
                  </a:prstGeom>
                  <a:blipFill rotWithShape="1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テキスト ボックス 15"/>
                  <p:cNvSpPr txBox="1"/>
                  <p:nvPr/>
                </p:nvSpPr>
                <p:spPr>
                  <a:xfrm>
                    <a:off x="8312267" y="4144661"/>
                    <a:ext cx="51642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22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b="0" dirty="0" smtClean="0"/>
                  </a:p>
                </p:txBody>
              </p:sp>
            </mc:Choice>
            <mc:Fallback xmlns="">
              <p:sp>
                <p:nvSpPr>
                  <p:cNvPr id="97" name="テキスト ボックス 9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312267" y="4144661"/>
                    <a:ext cx="516423" cy="369332"/>
                  </a:xfrm>
                  <a:prstGeom prst="rect">
                    <a:avLst/>
                  </a:prstGeom>
                  <a:blipFill rotWithShape="1"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7" name="text4"/>
            <p:cNvGrpSpPr/>
            <p:nvPr/>
          </p:nvGrpSpPr>
          <p:grpSpPr>
            <a:xfrm>
              <a:off x="6962128" y="2366813"/>
              <a:ext cx="1368596" cy="3622537"/>
              <a:chOff x="7379868" y="2366813"/>
              <a:chExt cx="1368596" cy="362253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テキスト ボックス 17"/>
                  <p:cNvSpPr txBox="1"/>
                  <p:nvPr/>
                </p:nvSpPr>
                <p:spPr>
                  <a:xfrm>
                    <a:off x="7460599" y="2366813"/>
                    <a:ext cx="495777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sz="2000" b="0" dirty="0" smtClean="0"/>
                  </a:p>
                </p:txBody>
              </p:sp>
            </mc:Choice>
            <mc:Fallback xmlns="">
              <p:sp>
                <p:nvSpPr>
                  <p:cNvPr id="102" name="テキスト ボックス 10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60599" y="2366813"/>
                    <a:ext cx="495777" cy="400110"/>
                  </a:xfrm>
                  <a:prstGeom prst="rect">
                    <a:avLst/>
                  </a:prstGeom>
                  <a:blipFill rotWithShape="1"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テキスト ボックス 18"/>
                  <p:cNvSpPr txBox="1"/>
                  <p:nvPr/>
                </p:nvSpPr>
                <p:spPr>
                  <a:xfrm>
                    <a:off x="8180679" y="2366813"/>
                    <a:ext cx="495777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/>
                                </a:rPr>
                                <m:t>6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sz="2000" b="0" dirty="0" smtClean="0"/>
                  </a:p>
                </p:txBody>
              </p:sp>
            </mc:Choice>
            <mc:Fallback xmlns="">
              <p:sp>
                <p:nvSpPr>
                  <p:cNvPr id="103" name="テキスト ボックス 10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80679" y="2366813"/>
                    <a:ext cx="495777" cy="400110"/>
                  </a:xfrm>
                  <a:prstGeom prst="rect">
                    <a:avLst/>
                  </a:prstGeom>
                  <a:blipFill rotWithShape="1">
                    <a:blip r:embed="rId1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テキスト ボックス 19"/>
                  <p:cNvSpPr txBox="1"/>
                  <p:nvPr/>
                </p:nvSpPr>
                <p:spPr>
                  <a:xfrm>
                    <a:off x="7460599" y="5589240"/>
                    <a:ext cx="495777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/>
                                </a:rPr>
                                <m:t>7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sz="2000" b="0" dirty="0" smtClean="0"/>
                  </a:p>
                </p:txBody>
              </p:sp>
            </mc:Choice>
            <mc:Fallback xmlns="">
              <p:sp>
                <p:nvSpPr>
                  <p:cNvPr id="104" name="テキスト ボックス 10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60599" y="5589240"/>
                    <a:ext cx="495777" cy="400110"/>
                  </a:xfrm>
                  <a:prstGeom prst="rect">
                    <a:avLst/>
                  </a:prstGeom>
                  <a:blipFill rotWithShape="1">
                    <a:blip r:embed="rId1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" name="テキスト ボックス 20"/>
                  <p:cNvSpPr txBox="1"/>
                  <p:nvPr/>
                </p:nvSpPr>
                <p:spPr>
                  <a:xfrm>
                    <a:off x="8180679" y="5589240"/>
                    <a:ext cx="495777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/>
                                </a:rPr>
                                <m:t>8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sz="2000" b="0" dirty="0" smtClean="0"/>
                  </a:p>
                </p:txBody>
              </p:sp>
            </mc:Choice>
            <mc:Fallback xmlns="">
              <p:sp>
                <p:nvSpPr>
                  <p:cNvPr id="105" name="テキスト ボックス 10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80679" y="5589240"/>
                    <a:ext cx="495777" cy="400110"/>
                  </a:xfrm>
                  <a:prstGeom prst="rect">
                    <a:avLst/>
                  </a:prstGeom>
                  <a:blipFill rotWithShape="1">
                    <a:blip r:embed="rId2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テキスト ボックス 21"/>
                  <p:cNvSpPr txBox="1"/>
                  <p:nvPr/>
                </p:nvSpPr>
                <p:spPr>
                  <a:xfrm>
                    <a:off x="7379868" y="2769563"/>
                    <a:ext cx="288476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b="0" dirty="0" smtClean="0"/>
                  </a:p>
                </p:txBody>
              </p:sp>
            </mc:Choice>
            <mc:Fallback xmlns="">
              <p:sp>
                <p:nvSpPr>
                  <p:cNvPr id="119" name="テキスト ボックス 1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79868" y="2769563"/>
                    <a:ext cx="288476" cy="276999"/>
                  </a:xfrm>
                  <a:prstGeom prst="rect">
                    <a:avLst/>
                  </a:prstGeom>
                  <a:blipFill rotWithShape="1">
                    <a:blip r:embed="rId21"/>
                    <a:stretch>
                      <a:fillRect l="-12766" r="-8511" b="-15217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テキスト ボックス 22"/>
                  <p:cNvSpPr txBox="1"/>
                  <p:nvPr/>
                </p:nvSpPr>
                <p:spPr>
                  <a:xfrm>
                    <a:off x="8459988" y="2769563"/>
                    <a:ext cx="288476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6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b="0" dirty="0" smtClean="0"/>
                  </a:p>
                </p:txBody>
              </p:sp>
            </mc:Choice>
            <mc:Fallback xmlns="">
              <p:sp>
                <p:nvSpPr>
                  <p:cNvPr id="120" name="テキスト ボックス 1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59988" y="2769563"/>
                    <a:ext cx="288476" cy="276999"/>
                  </a:xfrm>
                  <a:prstGeom prst="rect">
                    <a:avLst/>
                  </a:prstGeom>
                  <a:blipFill rotWithShape="1">
                    <a:blip r:embed="rId22"/>
                    <a:stretch>
                      <a:fillRect l="-12766" r="-6383" b="-15217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テキスト ボックス 23"/>
                  <p:cNvSpPr txBox="1"/>
                  <p:nvPr/>
                </p:nvSpPr>
                <p:spPr>
                  <a:xfrm>
                    <a:off x="7379868" y="5203319"/>
                    <a:ext cx="288476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7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b="0" dirty="0" smtClean="0"/>
                  </a:p>
                </p:txBody>
              </p:sp>
            </mc:Choice>
            <mc:Fallback xmlns="">
              <p:sp>
                <p:nvSpPr>
                  <p:cNvPr id="121" name="テキスト ボックス 12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79868" y="5203319"/>
                    <a:ext cx="288476" cy="276999"/>
                  </a:xfrm>
                  <a:prstGeom prst="rect">
                    <a:avLst/>
                  </a:prstGeom>
                  <a:blipFill rotWithShape="1">
                    <a:blip r:embed="rId23"/>
                    <a:stretch>
                      <a:fillRect l="-12766" r="-6383" b="-15556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テキスト ボックス 24"/>
                  <p:cNvSpPr txBox="1"/>
                  <p:nvPr/>
                </p:nvSpPr>
                <p:spPr>
                  <a:xfrm>
                    <a:off x="8459988" y="5203319"/>
                    <a:ext cx="288476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8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b="0" dirty="0" smtClean="0"/>
                  </a:p>
                </p:txBody>
              </p:sp>
            </mc:Choice>
            <mc:Fallback xmlns="">
              <p:sp>
                <p:nvSpPr>
                  <p:cNvPr id="122" name="テキスト ボックス 1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59988" y="5203319"/>
                    <a:ext cx="288476" cy="276999"/>
                  </a:xfrm>
                  <a:prstGeom prst="rect">
                    <a:avLst/>
                  </a:prstGeom>
                  <a:blipFill rotWithShape="1">
                    <a:blip r:embed="rId24"/>
                    <a:stretch>
                      <a:fillRect l="-12766" r="-6383" b="-15556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26" name="text1"/>
            <p:cNvGrpSpPr/>
            <p:nvPr/>
          </p:nvGrpSpPr>
          <p:grpSpPr>
            <a:xfrm>
              <a:off x="4427984" y="3096788"/>
              <a:ext cx="1875606" cy="1844380"/>
              <a:chOff x="4845724" y="3096788"/>
              <a:chExt cx="1875606" cy="184438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テキスト ボックス 26"/>
                  <p:cNvSpPr txBox="1"/>
                  <p:nvPr/>
                </p:nvSpPr>
                <p:spPr>
                  <a:xfrm>
                    <a:off x="5641658" y="3388476"/>
                    <a:ext cx="64075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/>
                                </a:rPr>
                                <m:t>11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sz="2400" b="0" dirty="0" smtClean="0"/>
                  </a:p>
                </p:txBody>
              </p:sp>
            </mc:Choice>
            <mc:Fallback xmlns="">
              <p:sp>
                <p:nvSpPr>
                  <p:cNvPr id="106" name="テキスト ボックス 10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641658" y="3388476"/>
                    <a:ext cx="640752" cy="461665"/>
                  </a:xfrm>
                  <a:prstGeom prst="rect">
                    <a:avLst/>
                  </a:prstGeom>
                  <a:blipFill rotWithShape="1">
                    <a:blip r:embed="rId25"/>
                    <a:stretch>
                      <a:fillRect l="-1887" b="-17105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テキスト ボックス 27"/>
                  <p:cNvSpPr txBox="1"/>
                  <p:nvPr/>
                </p:nvSpPr>
                <p:spPr>
                  <a:xfrm>
                    <a:off x="5641658" y="4479503"/>
                    <a:ext cx="64075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sz="2400" b="0" dirty="0" smtClean="0"/>
                  </a:p>
                </p:txBody>
              </p:sp>
            </mc:Choice>
            <mc:Fallback xmlns="">
              <p:sp>
                <p:nvSpPr>
                  <p:cNvPr id="107" name="テキスト ボックス 10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641658" y="4479503"/>
                    <a:ext cx="640752" cy="461665"/>
                  </a:xfrm>
                  <a:prstGeom prst="rect">
                    <a:avLst/>
                  </a:prstGeom>
                  <a:blipFill rotWithShape="1">
                    <a:blip r:embed="rId26"/>
                    <a:stretch>
                      <a:fillRect l="-1887" b="-17105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テキスト ボックス 28"/>
                  <p:cNvSpPr txBox="1"/>
                  <p:nvPr/>
                </p:nvSpPr>
                <p:spPr>
                  <a:xfrm>
                    <a:off x="6274669" y="3096788"/>
                    <a:ext cx="446661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11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b="0" dirty="0" smtClean="0"/>
                  </a:p>
                </p:txBody>
              </p:sp>
            </mc:Choice>
            <mc:Fallback xmlns="">
              <p:sp>
                <p:nvSpPr>
                  <p:cNvPr id="113" name="テキスト ボックス 11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74669" y="3096788"/>
                    <a:ext cx="446661" cy="276999"/>
                  </a:xfrm>
                  <a:prstGeom prst="rect">
                    <a:avLst/>
                  </a:prstGeom>
                  <a:blipFill rotWithShape="1">
                    <a:blip r:embed="rId27"/>
                    <a:stretch>
                      <a:fillRect l="-5405" r="-5405" b="-17778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0" name="テキスト ボックス 29"/>
                  <p:cNvSpPr txBox="1"/>
                  <p:nvPr/>
                </p:nvSpPr>
                <p:spPr>
                  <a:xfrm>
                    <a:off x="6136100" y="4160113"/>
                    <a:ext cx="446661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b="0" dirty="0" smtClean="0"/>
                  </a:p>
                </p:txBody>
              </p:sp>
            </mc:Choice>
            <mc:Fallback xmlns="">
              <p:sp>
                <p:nvSpPr>
                  <p:cNvPr id="114" name="テキスト ボックス 1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100" y="4160113"/>
                    <a:ext cx="446661" cy="276999"/>
                  </a:xfrm>
                  <a:prstGeom prst="rect">
                    <a:avLst/>
                  </a:prstGeom>
                  <a:blipFill rotWithShape="1">
                    <a:blip r:embed="rId28"/>
                    <a:stretch>
                      <a:fillRect l="-6849" r="-5479" b="-15217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1" name="テキスト ボックス 30"/>
                  <p:cNvSpPr txBox="1"/>
                  <p:nvPr/>
                </p:nvSpPr>
                <p:spPr>
                  <a:xfrm>
                    <a:off x="4845724" y="3994236"/>
                    <a:ext cx="238527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b="0" dirty="0" smtClean="0"/>
                  </a:p>
                </p:txBody>
              </p:sp>
            </mc:Choice>
            <mc:Fallback xmlns="">
              <p:sp>
                <p:nvSpPr>
                  <p:cNvPr id="110" name="テキスト ボックス 10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845724" y="3994236"/>
                    <a:ext cx="238527" cy="276999"/>
                  </a:xfrm>
                  <a:prstGeom prst="rect">
                    <a:avLst/>
                  </a:prstGeom>
                  <a:blipFill rotWithShape="1">
                    <a:blip r:embed="rId29"/>
                    <a:stretch>
                      <a:fillRect l="-15385" r="-7692" b="-15217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2" name="text2"/>
            <p:cNvGrpSpPr/>
            <p:nvPr/>
          </p:nvGrpSpPr>
          <p:grpSpPr>
            <a:xfrm>
              <a:off x="4830924" y="2366813"/>
              <a:ext cx="1411568" cy="3622537"/>
              <a:chOff x="5248664" y="2366813"/>
              <a:chExt cx="1411568" cy="362253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テキスト ボックス 32"/>
                  <p:cNvSpPr txBox="1"/>
                  <p:nvPr/>
                </p:nvSpPr>
                <p:spPr>
                  <a:xfrm>
                    <a:off x="5338544" y="2366813"/>
                    <a:ext cx="489813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sz="2000" b="0" dirty="0" smtClean="0"/>
                  </a:p>
                </p:txBody>
              </p:sp>
            </mc:Choice>
            <mc:Fallback xmlns="">
              <p:sp>
                <p:nvSpPr>
                  <p:cNvPr id="98" name="テキスト ボックス 9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38544" y="2366813"/>
                    <a:ext cx="489813" cy="400110"/>
                  </a:xfrm>
                  <a:prstGeom prst="rect">
                    <a:avLst/>
                  </a:prstGeom>
                  <a:blipFill rotWithShape="1">
                    <a:blip r:embed="rId3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テキスト ボックス 33"/>
                  <p:cNvSpPr txBox="1"/>
                  <p:nvPr/>
                </p:nvSpPr>
                <p:spPr>
                  <a:xfrm>
                    <a:off x="6072330" y="2366813"/>
                    <a:ext cx="495777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sz="2000" b="0" dirty="0" smtClean="0"/>
                  </a:p>
                </p:txBody>
              </p:sp>
            </mc:Choice>
            <mc:Fallback xmlns="">
              <p:sp>
                <p:nvSpPr>
                  <p:cNvPr id="99" name="テキスト ボックス 9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72330" y="2366813"/>
                    <a:ext cx="495777" cy="400110"/>
                  </a:xfrm>
                  <a:prstGeom prst="rect">
                    <a:avLst/>
                  </a:prstGeom>
                  <a:blipFill rotWithShape="1">
                    <a:blip r:embed="rId3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" name="テキスト ボックス 34"/>
                  <p:cNvSpPr txBox="1"/>
                  <p:nvPr/>
                </p:nvSpPr>
                <p:spPr>
                  <a:xfrm>
                    <a:off x="5335676" y="5589240"/>
                    <a:ext cx="495777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sz="2000" b="0" dirty="0" smtClean="0"/>
                  </a:p>
                </p:txBody>
              </p:sp>
            </mc:Choice>
            <mc:Fallback xmlns="">
              <p:sp>
                <p:nvSpPr>
                  <p:cNvPr id="100" name="テキスト ボックス 9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35676" y="5589240"/>
                    <a:ext cx="495777" cy="400110"/>
                  </a:xfrm>
                  <a:prstGeom prst="rect">
                    <a:avLst/>
                  </a:prstGeom>
                  <a:blipFill rotWithShape="1">
                    <a:blip r:embed="rId3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テキスト ボックス 35"/>
                  <p:cNvSpPr txBox="1"/>
                  <p:nvPr/>
                </p:nvSpPr>
                <p:spPr>
                  <a:xfrm>
                    <a:off x="6072330" y="5589240"/>
                    <a:ext cx="495777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sz="2000" b="0" dirty="0" smtClean="0"/>
                  </a:p>
                </p:txBody>
              </p:sp>
            </mc:Choice>
            <mc:Fallback xmlns="">
              <p:sp>
                <p:nvSpPr>
                  <p:cNvPr id="101" name="テキスト ボックス 10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72330" y="5589240"/>
                    <a:ext cx="495777" cy="400110"/>
                  </a:xfrm>
                  <a:prstGeom prst="rect">
                    <a:avLst/>
                  </a:prstGeom>
                  <a:blipFill rotWithShape="1">
                    <a:blip r:embed="rId3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テキスト ボックス 36"/>
                  <p:cNvSpPr txBox="1"/>
                  <p:nvPr/>
                </p:nvSpPr>
                <p:spPr>
                  <a:xfrm>
                    <a:off x="5248664" y="2769563"/>
                    <a:ext cx="283154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b="0" dirty="0" smtClean="0"/>
                  </a:p>
                </p:txBody>
              </p:sp>
            </mc:Choice>
            <mc:Fallback xmlns="">
              <p:sp>
                <p:nvSpPr>
                  <p:cNvPr id="115" name="テキスト ボックス 11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248664" y="2769563"/>
                    <a:ext cx="283154" cy="276999"/>
                  </a:xfrm>
                  <a:prstGeom prst="rect">
                    <a:avLst/>
                  </a:prstGeom>
                  <a:blipFill rotWithShape="1">
                    <a:blip r:embed="rId34"/>
                    <a:stretch>
                      <a:fillRect l="-10870" r="-8696" b="-15217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テキスト ボックス 37"/>
                  <p:cNvSpPr txBox="1"/>
                  <p:nvPr/>
                </p:nvSpPr>
                <p:spPr>
                  <a:xfrm>
                    <a:off x="6371756" y="2769563"/>
                    <a:ext cx="288476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b="0" dirty="0" smtClean="0"/>
                  </a:p>
                </p:txBody>
              </p:sp>
            </mc:Choice>
            <mc:Fallback xmlns="">
              <p:sp>
                <p:nvSpPr>
                  <p:cNvPr id="116" name="テキスト ボックス 11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71756" y="2769563"/>
                    <a:ext cx="288476" cy="276999"/>
                  </a:xfrm>
                  <a:prstGeom prst="rect">
                    <a:avLst/>
                  </a:prstGeom>
                  <a:blipFill rotWithShape="1">
                    <a:blip r:embed="rId35"/>
                    <a:stretch>
                      <a:fillRect l="-10417" r="-6250" b="-15217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9" name="テキスト ボックス 38"/>
                  <p:cNvSpPr txBox="1"/>
                  <p:nvPr/>
                </p:nvSpPr>
                <p:spPr>
                  <a:xfrm>
                    <a:off x="5248664" y="5203319"/>
                    <a:ext cx="288476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b="0" dirty="0" smtClean="0"/>
                  </a:p>
                </p:txBody>
              </p:sp>
            </mc:Choice>
            <mc:Fallback xmlns="">
              <p:sp>
                <p:nvSpPr>
                  <p:cNvPr id="117" name="テキスト ボックス 11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248664" y="5203319"/>
                    <a:ext cx="288476" cy="276999"/>
                  </a:xfrm>
                  <a:prstGeom prst="rect">
                    <a:avLst/>
                  </a:prstGeom>
                  <a:blipFill rotWithShape="1">
                    <a:blip r:embed="rId36"/>
                    <a:stretch>
                      <a:fillRect l="-10638" r="-8511" b="-15556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0" name="テキスト ボックス 39"/>
                  <p:cNvSpPr txBox="1"/>
                  <p:nvPr/>
                </p:nvSpPr>
                <p:spPr>
                  <a:xfrm>
                    <a:off x="6371756" y="5203319"/>
                    <a:ext cx="288476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kumimoji="1" lang="en-US" altLang="ja-JP" b="0" dirty="0" smtClean="0"/>
                  </a:p>
                </p:txBody>
              </p:sp>
            </mc:Choice>
            <mc:Fallback xmlns="">
              <p:sp>
                <p:nvSpPr>
                  <p:cNvPr id="118" name="テキスト ボックス 1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71756" y="5203319"/>
                    <a:ext cx="288476" cy="276999"/>
                  </a:xfrm>
                  <a:prstGeom prst="rect">
                    <a:avLst/>
                  </a:prstGeom>
                  <a:blipFill rotWithShape="1">
                    <a:blip r:embed="rId37"/>
                    <a:stretch>
                      <a:fillRect l="-10417" r="-6250" b="-15556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正方形/長方形 40"/>
              <p:cNvSpPr/>
              <p:nvPr/>
            </p:nvSpPr>
            <p:spPr>
              <a:xfrm>
                <a:off x="5076056" y="5879013"/>
                <a:ext cx="321594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600" b="1">
                          <a:latin typeface="Cambria Math" pitchFamily="18" charset="0"/>
                          <a:ea typeface="Cambria Math" pitchFamily="18" charset="0"/>
                        </a:rPr>
                        <m:t>𝐭</m:t>
                      </m:r>
                      <m:r>
                        <a:rPr lang="en-US" altLang="ja-JP" sz="3600" b="1"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r>
                        <a:rPr lang="ja-JP" altLang="en-US" sz="3600" b="1">
                          <a:latin typeface="Cambria Math" pitchFamily="18" charset="0"/>
                        </a:rPr>
                        <m:t>𝛍</m:t>
                      </m:r>
                      <m:r>
                        <a:rPr lang="en-US" altLang="ja-JP" sz="3600" b="1">
                          <a:latin typeface="Cambria Math" pitchFamily="18" charset="0"/>
                          <a:ea typeface="Cambria Math" pitchFamily="18" charset="0"/>
                        </a:rPr>
                        <m:t>+</m:t>
                      </m:r>
                      <m:r>
                        <a:rPr lang="en-US" altLang="ja-JP" sz="3600" b="1">
                          <a:latin typeface="Cambria Math" pitchFamily="18" charset="0"/>
                          <a:ea typeface="Cambria Math" pitchFamily="18" charset="0"/>
                        </a:rPr>
                        <m:t>𝐀𝐭</m:t>
                      </m:r>
                      <m:r>
                        <a:rPr lang="en-US" altLang="ja-JP" sz="3600" b="1">
                          <a:latin typeface="Cambria Math"/>
                          <a:ea typeface="Cambria Math" pitchFamily="18" charset="0"/>
                        </a:rPr>
                        <m:t>+</m:t>
                      </m:r>
                      <m:r>
                        <a:rPr lang="en-US" altLang="ja-JP" sz="3600" b="1">
                          <a:latin typeface="Cambria Math"/>
                          <a:ea typeface="Cambria Math" pitchFamily="18" charset="0"/>
                        </a:rPr>
                        <m:t>𝐮</m:t>
                      </m:r>
                    </m:oMath>
                  </m:oMathPara>
                </a14:m>
                <a:endParaRPr lang="en-US" altLang="ja-JP" sz="3600" b="1" dirty="0">
                  <a:latin typeface="Cambria Math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41" name="正方形/長方形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5879013"/>
                <a:ext cx="3215945" cy="646331"/>
              </a:xfrm>
              <a:prstGeom prst="rect">
                <a:avLst/>
              </a:prstGeom>
              <a:blipFill rotWithShape="1"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グループ化 45"/>
          <p:cNvGrpSpPr/>
          <p:nvPr/>
        </p:nvGrpSpPr>
        <p:grpSpPr>
          <a:xfrm>
            <a:off x="4139952" y="2204864"/>
            <a:ext cx="4973906" cy="4320480"/>
            <a:chOff x="4139952" y="2204864"/>
            <a:chExt cx="4973906" cy="4320480"/>
          </a:xfrm>
          <a:solidFill>
            <a:schemeClr val="bg1"/>
          </a:solidFill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テキスト ボックス 46"/>
                <p:cNvSpPr txBox="1"/>
                <p:nvPr/>
              </p:nvSpPr>
              <p:spPr>
                <a:xfrm>
                  <a:off x="4139952" y="2204864"/>
                  <a:ext cx="4973906" cy="3513269"/>
                </a:xfrm>
                <a:prstGeom prst="rect">
                  <a:avLst/>
                </a:prstGeom>
                <a:grp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kumimoji="1" lang="en-US" altLang="ja-JP" i="1" smtClean="0">
                                <a:latin typeface="Cambria Math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kumimoji="1" lang="en-US" altLang="ja-JP" i="1" smtClean="0">
                                    <a:latin typeface="Cambria Math"/>
                                  </a:rPr>
                                </m:ctrlPr>
                              </m:eqArrPr>
                              <m:e>
                                <m:sSub>
                                  <m:sSubPr>
                                    <m:ctrlPr>
                                      <a:rPr kumimoji="1" lang="en-US" altLang="ja-JP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0" i="1" smtClean="0"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latin typeface="Cambria Math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6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7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8</m:t>
                                    </m:r>
                                  </m:sub>
                                </m:sSub>
                              </m:e>
                            </m:eqArr>
                          </m:e>
                        </m:d>
                        <m:r>
                          <a:rPr kumimoji="1" lang="en-US" altLang="ja-JP" b="0" i="1" smtClean="0">
                            <a:latin typeface="Cambria Math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altLang="ja-JP" i="1">
                                <a:latin typeface="Cambria Math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altLang="ja-JP" i="1">
                                    <a:latin typeface="Cambria Math"/>
                                  </a:rPr>
                                </m:ctrlPr>
                              </m:eqArrPr>
                              <m:e>
                                <m:sSub>
                                  <m:sSubPr>
                                    <m:ctrlPr>
                                      <a:rPr lang="en-US" altLang="ja-JP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ja-JP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ja-JP" altLang="en-US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22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ja-JP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ja-JP" altLang="en-US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</m:eqArr>
                          </m:e>
                        </m:d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begChr m:val="["/>
                            <m:endChr m:val="]"/>
                            <m:ctrlPr>
                              <a:rPr kumimoji="1" lang="en-US" altLang="ja-JP" b="0" i="1" smtClean="0">
                                <a:latin typeface="Cambria Math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5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kumimoji="1" lang="en-US" altLang="ja-JP" b="0" i="1" smtClean="0">
                                    <a:latin typeface="Cambria Math"/>
                                  </a:rPr>
                                </m:ctrlPr>
                              </m:mPr>
                              <m:mr>
                                <m:e/>
                                <m:e/>
                                <m:e/>
                                <m:e/>
                                <m:e/>
                              </m:mr>
                              <m:mr>
                                <m:e/>
                                <m:e/>
                                <m:e/>
                                <m:e/>
                                <m:e/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kumimoji="1" lang="en-US" altLang="ja-JP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b="0" i="1" smtClean="0">
                                          <a:latin typeface="Cambria Math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kumimoji="1" lang="en-US" altLang="ja-JP" b="0" i="1" smtClean="0">
                                          <a:latin typeface="Cambria Math"/>
                                        </a:rPr>
                                        <m:t>21</m:t>
                                      </m:r>
                                    </m:sub>
                                  </m:sSub>
                                </m:e>
                                <m:e>
                                  <m:r>
                                    <a:rPr kumimoji="1" lang="en-US" altLang="ja-JP" b="0" i="1" smtClean="0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  <m:e/>
                                <m:e/>
                                <m:e/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ja-JP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i="1">
                                          <a:latin typeface="Cambria Math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altLang="ja-JP" b="0" i="1" smtClean="0">
                                          <a:latin typeface="Cambria Math"/>
                                        </a:rPr>
                                        <m:t>22</m:t>
                                      </m:r>
                                    </m:sub>
                                  </m:sSub>
                                </m:e>
                                <m:e>
                                  <m:r>
                                    <a:rPr kumimoji="1" lang="en-US" altLang="ja-JP" b="0" i="1" smtClean="0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  <m:e/>
                                <m:e/>
                                <m:e/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ja-JP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n-US" altLang="ja-JP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e/>
                                <m:e/>
                                <m:e/>
                                <m:e/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ja-JP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n-US" altLang="ja-JP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  <m:e/>
                                <m:e/>
                                <m:e/>
                                <m:e>
                                  <m:sSub>
                                    <m:sSubPr>
                                      <m:ctrlPr>
                                        <a:rPr lang="en-US" altLang="ja-JP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1" i="1">
                                          <a:latin typeface="Cambria Math"/>
                                        </a:rPr>
                                        <m:t>𝑶</m:t>
                                      </m:r>
                                    </m:e>
                                    <m:sub>
                                      <m:r>
                                        <a:rPr lang="en-US" altLang="ja-JP" b="0" i="1" smtClean="0">
                                          <a:latin typeface="Cambria Math"/>
                                        </a:rPr>
                                        <m:t>12</m:t>
                                      </m:r>
                                      <m:r>
                                        <a:rPr lang="en-US" altLang="ja-JP" i="1">
                                          <a:latin typeface="Cambria Math"/>
                                          <a:ea typeface="Cambria Math"/>
                                        </a:rPr>
                                        <m:t>×8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/>
                                <m:e>
                                  <m:sSub>
                                    <m:sSubPr>
                                      <m:ctrlPr>
                                        <a:rPr lang="en-US" altLang="ja-JP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n-US" altLang="ja-JP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  <m:e/>
                                <m:e/>
                                <m:e/>
                              </m:mr>
                              <m:mr>
                                <m:e/>
                                <m:e>
                                  <m:sSub>
                                    <m:sSubPr>
                                      <m:ctrlPr>
                                        <a:rPr lang="en-US" altLang="ja-JP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n-US" altLang="ja-JP" b="0" i="1" smtClean="0">
                                          <a:latin typeface="Cambria Math"/>
                                        </a:rPr>
                                        <m:t>4</m:t>
                                      </m:r>
                                    </m:sub>
                                  </m:sSub>
                                </m:e>
                                <m:e/>
                                <m:e/>
                                <m:e/>
                              </m:mr>
                              <m:mr>
                                <m:e/>
                                <m:e/>
                                <m:e>
                                  <m:sSub>
                                    <m:sSubPr>
                                      <m:ctrlPr>
                                        <a:rPr lang="en-US" altLang="ja-JP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n-US" altLang="ja-JP" b="0" i="1" smtClean="0">
                                          <a:latin typeface="Cambria Math"/>
                                        </a:rPr>
                                        <m:t>5</m:t>
                                      </m:r>
                                    </m:sub>
                                  </m:sSub>
                                </m:e>
                                <m:e/>
                                <m:e/>
                              </m:mr>
                              <m:mr>
                                <m:e/>
                                <m:e/>
                                <m:e>
                                  <m:sSub>
                                    <m:sSubPr>
                                      <m:ctrlPr>
                                        <a:rPr lang="en-US" altLang="ja-JP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n-US" altLang="ja-JP" b="0" i="1" smtClean="0">
                                          <a:latin typeface="Cambria Math"/>
                                        </a:rPr>
                                        <m:t>6</m:t>
                                      </m:r>
                                    </m:sub>
                                  </m:sSub>
                                </m:e>
                                <m:e/>
                                <m:e/>
                              </m:mr>
                              <m:mr>
                                <m:e/>
                                <m:e/>
                                <m:e/>
                                <m:e>
                                  <m:sSub>
                                    <m:sSubPr>
                                      <m:ctrlPr>
                                        <a:rPr lang="en-US" altLang="ja-JP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n-US" altLang="ja-JP" b="0" i="1" smtClean="0">
                                          <a:latin typeface="Cambria Math"/>
                                        </a:rPr>
                                        <m:t>7</m:t>
                                      </m:r>
                                    </m:sub>
                                  </m:sSub>
                                </m:e>
                                <m:e/>
                              </m:mr>
                              <m:mr>
                                <m:e/>
                                <m:e/>
                                <m:e/>
                                <m:e>
                                  <m:sSub>
                                    <m:sSubPr>
                                      <m:ctrlPr>
                                        <a:rPr lang="en-US" altLang="ja-JP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n-US" altLang="ja-JP" b="0" i="1" smtClean="0">
                                          <a:latin typeface="Cambria Math"/>
                                        </a:rPr>
                                        <m:t>8</m:t>
                                      </m:r>
                                    </m:sub>
                                  </m:sSub>
                                </m:e>
                                <m:e/>
                              </m:mr>
                            </m:m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US" altLang="ja-JP" i="1">
                                <a:latin typeface="Cambria Math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altLang="ja-JP" i="1">
                                    <a:latin typeface="Cambria Math"/>
                                  </a:rPr>
                                </m:ctrlPr>
                              </m:eqArrPr>
                              <m:e>
                                <m:sSub>
                                  <m:sSubPr>
                                    <m:ctrlPr>
                                      <a:rPr lang="en-US" altLang="ja-JP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ja-JP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6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7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ja-JP" b="0" i="1" smtClean="0">
                                        <a:latin typeface="Cambria Math"/>
                                      </a:rPr>
                                      <m:t>8</m:t>
                                    </m:r>
                                  </m:sub>
                                </m:sSub>
                              </m:e>
                            </m:eqArr>
                          </m:e>
                        </m:d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5" name="テキスト ボックス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39952" y="2204864"/>
                  <a:ext cx="4973906" cy="3513269"/>
                </a:xfrm>
                <a:prstGeom prst="rect">
                  <a:avLst/>
                </a:prstGeom>
                <a:blipFill rotWithShape="0">
                  <a:blip r:embed="rId3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正方形/長方形 47"/>
                <p:cNvSpPr/>
                <p:nvPr/>
              </p:nvSpPr>
              <p:spPr>
                <a:xfrm>
                  <a:off x="5076056" y="5879013"/>
                  <a:ext cx="2449710" cy="646331"/>
                </a:xfrm>
                <a:prstGeom prst="rect">
                  <a:avLst/>
                </a:prstGeom>
                <a:grpFill/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3600" b="1" smtClean="0">
                            <a:latin typeface="Cambria Math" pitchFamily="18" charset="0"/>
                            <a:ea typeface="Cambria Math" pitchFamily="18" charset="0"/>
                          </a:rPr>
                          <m:t>𝐭</m:t>
                        </m:r>
                        <m:r>
                          <a:rPr lang="en-US" altLang="ja-JP" sz="3600" b="1" smtClean="0">
                            <a:latin typeface="Cambria Math" pitchFamily="18" charset="0"/>
                            <a:ea typeface="Cambria Math" pitchFamily="18" charset="0"/>
                          </a:rPr>
                          <m:t>=</m:t>
                        </m:r>
                        <m:r>
                          <a:rPr lang="ja-JP" altLang="en-US" sz="36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𝛟</m:t>
                        </m:r>
                        <m:r>
                          <a:rPr lang="en-US" altLang="ja-JP" sz="36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ja-JP" sz="3600" b="1">
                            <a:latin typeface="Cambria Math" pitchFamily="18" charset="0"/>
                            <a:ea typeface="Cambria Math" pitchFamily="18" charset="0"/>
                          </a:rPr>
                          <m:t>𝐀𝐭</m:t>
                        </m:r>
                      </m:oMath>
                    </m:oMathPara>
                  </a14:m>
                  <a:endParaRPr lang="en-US" altLang="ja-JP" sz="3600" b="1" dirty="0">
                    <a:latin typeface="Cambria Math"/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48" name="正方形/長方形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76056" y="5879013"/>
                  <a:ext cx="2449710" cy="646331"/>
                </a:xfrm>
                <a:prstGeom prst="rect">
                  <a:avLst/>
                </a:prstGeom>
                <a:blipFill rotWithShape="1">
                  <a:blip r:embed="rId4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7955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1" grpId="0"/>
      <p:bldP spid="4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50106"/>
          </a:xfrm>
        </p:spPr>
        <p:txBody>
          <a:bodyPr>
            <a:normAutofit fontScale="90000"/>
          </a:bodyPr>
          <a:lstStyle/>
          <a:p>
            <a:r>
              <a:rPr kumimoji="1" lang="en-US" altLang="ja-JP" sz="3600" dirty="0" smtClean="0"/>
              <a:t>Structural Coordinates</a:t>
            </a:r>
            <a:r>
              <a:rPr kumimoji="1" lang="ja-JP" altLang="en-US" sz="3600" dirty="0" smtClean="0"/>
              <a:t>→</a:t>
            </a:r>
            <a:r>
              <a:rPr kumimoji="1" lang="en-US" altLang="ja-JP" sz="3600" dirty="0" smtClean="0"/>
              <a:t>Measurement Coordinates</a:t>
            </a:r>
            <a:endParaRPr kumimoji="1" lang="ja-JP" altLang="en-US" sz="3600" dirty="0"/>
          </a:p>
        </p:txBody>
      </p:sp>
      <p:sp>
        <p:nvSpPr>
          <p:cNvPr id="6" name="角丸四角形 5"/>
          <p:cNvSpPr/>
          <p:nvPr/>
        </p:nvSpPr>
        <p:spPr>
          <a:xfrm>
            <a:off x="467544" y="4725144"/>
            <a:ext cx="8280920" cy="191317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kumimoji="1" lang="en-US" altLang="ja-JP" sz="2800" dirty="0" smtClean="0"/>
              <a:t>: </a:t>
            </a:r>
            <a:r>
              <a:rPr kumimoji="1" lang="ja-JP" altLang="en-US" sz="2800" dirty="0" smtClean="0"/>
              <a:t>選択行列</a:t>
            </a:r>
            <a:r>
              <a:rPr kumimoji="1" lang="en-US" altLang="ja-JP" sz="2800" dirty="0" smtClean="0"/>
              <a:t>(selection matrix taking </a:t>
            </a:r>
            <a:r>
              <a:rPr kumimoji="1" lang="en-US" altLang="ja-JP" sz="2800" b="1" dirty="0" smtClean="0"/>
              <a:t>x</a:t>
            </a:r>
            <a:r>
              <a:rPr kumimoji="1" lang="en-US" altLang="ja-JP" sz="2800" dirty="0" smtClean="0"/>
              <a:t> out of </a:t>
            </a:r>
            <a:r>
              <a:rPr kumimoji="1" lang="en-US" altLang="ja-JP" sz="2800" b="1" dirty="0" smtClean="0"/>
              <a:t>t</a:t>
            </a:r>
            <a:r>
              <a:rPr kumimoji="1" lang="en-US" altLang="ja-JP" sz="2800" dirty="0" smtClean="0"/>
              <a:t>)</a:t>
            </a:r>
          </a:p>
          <a:p>
            <a:r>
              <a:rPr lang="en-US" altLang="ja-JP" sz="2800" b="1" dirty="0" smtClean="0"/>
              <a:t>Φ</a:t>
            </a:r>
            <a:r>
              <a:rPr lang="en-US" altLang="ja-JP" sz="2800" dirty="0" smtClean="0"/>
              <a:t>: </a:t>
            </a:r>
            <a:r>
              <a:rPr lang="ja-JP" altLang="en-US" sz="2800" dirty="0" smtClean="0"/>
              <a:t>内積構造</a:t>
            </a:r>
            <a:r>
              <a:rPr lang="en-US" altLang="ja-JP" sz="2800" dirty="0" smtClean="0"/>
              <a:t>(inner product structure)</a:t>
            </a:r>
          </a:p>
          <a:p>
            <a:r>
              <a:rPr lang="en-US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z="2800" dirty="0"/>
              <a:t>: </a:t>
            </a:r>
            <a:r>
              <a:rPr lang="ja-JP" altLang="en-US" sz="2800" dirty="0"/>
              <a:t>距離構造</a:t>
            </a:r>
            <a:r>
              <a:rPr lang="en-US" altLang="ja-JP" sz="2800" dirty="0"/>
              <a:t>(distance structure, model distance)</a:t>
            </a:r>
          </a:p>
          <a:p>
            <a:r>
              <a:rPr kumimoji="1" lang="en-US" altLang="ja-JP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1" lang="en-US" altLang="ja-JP" sz="2800" dirty="0" smtClean="0"/>
              <a:t>: </a:t>
            </a:r>
            <a:r>
              <a:rPr kumimoji="1" lang="en-US" altLang="ja-JP" sz="2800" dirty="0" smtClean="0"/>
              <a:t>1-mode 2-way</a:t>
            </a:r>
            <a:r>
              <a:rPr kumimoji="1" lang="ja-JP" altLang="en-US" sz="2800" dirty="0" smtClean="0"/>
              <a:t>距離</a:t>
            </a:r>
            <a:r>
              <a:rPr kumimoji="1" lang="ja-JP" altLang="en-US" sz="2800" dirty="0" smtClean="0"/>
              <a:t>行列</a:t>
            </a:r>
            <a:endParaRPr kumimoji="1"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角丸四角形 6"/>
              <p:cNvSpPr/>
              <p:nvPr/>
            </p:nvSpPr>
            <p:spPr>
              <a:xfrm>
                <a:off x="251520" y="1124744"/>
                <a:ext cx="8640960" cy="3484721"/>
              </a:xfrm>
              <a:prstGeom prst="roundRect">
                <a:avLst>
                  <a:gd name="adj" fmla="val 8530"/>
                </a:avLst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25200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1" smtClean="0">
                          <a:latin typeface="Cambria Math" pitchFamily="18" charset="0"/>
                          <a:ea typeface="Cambria Math" pitchFamily="18" charset="0"/>
                        </a:rPr>
                        <m:t>𝐭</m:t>
                      </m:r>
                      <m:r>
                        <a:rPr lang="en-US" altLang="ja-JP" sz="3600" b="1" smtClean="0"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r>
                        <a:rPr lang="ja-JP" altLang="en-US" sz="36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𝛟</m:t>
                      </m:r>
                      <m:r>
                        <a:rPr lang="en-US" altLang="ja-JP" sz="36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ja-JP" sz="3600" b="1">
                          <a:latin typeface="Cambria Math" pitchFamily="18" charset="0"/>
                          <a:ea typeface="Cambria Math" pitchFamily="18" charset="0"/>
                        </a:rPr>
                        <m:t>𝐀𝐭</m:t>
                      </m:r>
                      <m:r>
                        <a:rPr lang="en-US" altLang="ja-JP" sz="3600" b="1" i="1" smtClean="0">
                          <a:latin typeface="Cambria Math" pitchFamily="18" charset="0"/>
                          <a:ea typeface="Cambria Math" pitchFamily="18" charset="0"/>
                        </a:rPr>
                        <m:t>  </m:t>
                      </m:r>
                      <m:r>
                        <a:rPr lang="en-US" altLang="ja-JP" sz="36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altLang="ja-JP" sz="3600" b="1" i="1" smtClean="0">
                          <a:latin typeface="Cambria Math" pitchFamily="18" charset="0"/>
                          <a:ea typeface="Cambria Math" pitchFamily="18" charset="0"/>
                        </a:rPr>
                        <m:t>  </m:t>
                      </m:r>
                      <m:d>
                        <m:d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dPr>
                        <m:e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𝐈</m:t>
                          </m:r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−</m:t>
                          </m:r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𝐀</m:t>
                          </m:r>
                        </m:e>
                      </m:d>
                      <m:r>
                        <a:rPr lang="en-US" altLang="ja-JP" sz="3600" b="1">
                          <a:latin typeface="Cambria Math"/>
                          <a:ea typeface="Cambria Math" pitchFamily="18" charset="0"/>
                        </a:rPr>
                        <m:t>𝐭</m:t>
                      </m:r>
                      <m:r>
                        <a:rPr lang="en-US" altLang="ja-JP" sz="3600" b="1">
                          <a:latin typeface="Cambria Math"/>
                          <a:ea typeface="Cambria Math" pitchFamily="18" charset="0"/>
                        </a:rPr>
                        <m:t>=</m:t>
                      </m:r>
                      <m:r>
                        <a:rPr lang="ja-JP" altLang="en-US" sz="36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𝛟</m:t>
                      </m:r>
                    </m:oMath>
                  </m:oMathPara>
                </a14:m>
                <a:endParaRPr lang="en-US" altLang="ja-JP" sz="3600" b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1" i="0" smtClean="0">
                          <a:latin typeface="Cambria Math"/>
                          <a:ea typeface="Cambria Math"/>
                        </a:rPr>
                        <m:t>𝐭</m:t>
                      </m:r>
                      <m:r>
                        <a:rPr lang="en-US" altLang="ja-JP" sz="3600" b="1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3600" b="1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altLang="ja-JP" sz="3600" b="1">
                                  <a:latin typeface="Cambria Math"/>
                                  <a:ea typeface="Cambria Math"/>
                                </a:rPr>
                                <m:t>𝐈</m:t>
                              </m:r>
                              <m:r>
                                <a:rPr lang="en-US" altLang="ja-JP" sz="3600" b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altLang="ja-JP" sz="3600" b="1">
                                  <a:latin typeface="Cambria Math"/>
                                  <a:ea typeface="Cambria Math"/>
                                </a:rPr>
                                <m:t>𝐀</m:t>
                              </m:r>
                            </m:e>
                          </m:d>
                        </m:e>
                        <m:sup>
                          <m:r>
                            <a:rPr lang="en-US" altLang="ja-JP" sz="360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ja-JP" altLang="en-US" sz="36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𝛟</m:t>
                      </m:r>
                      <m:r>
                        <a:rPr lang="en-US" altLang="ja-JP" sz="3600" b="1" i="0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el-GR" altLang="ja-JP" sz="36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𝚲</m:t>
                      </m:r>
                      <m:r>
                        <a:rPr lang="ja-JP" altLang="en-US" sz="36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𝛟</m:t>
                      </m:r>
                    </m:oMath>
                  </m:oMathPara>
                </a14:m>
                <a:endParaRPr lang="en-US" altLang="ja-JP" sz="3600" b="1" dirty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1">
                          <a:latin typeface="Cambria Math"/>
                          <a:ea typeface="Cambria Math"/>
                        </a:rPr>
                        <m:t>𝐱</m:t>
                      </m:r>
                      <m:r>
                        <a:rPr lang="en-US" altLang="ja-JP" sz="3600" b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ja-JP" sz="3600" b="1">
                          <a:latin typeface="Cambria Math"/>
                          <a:ea typeface="Cambria Math"/>
                        </a:rPr>
                        <m:t>𝐆𝐭</m:t>
                      </m:r>
                      <m:r>
                        <a:rPr lang="en-US" altLang="ja-JP" sz="3600" b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ja-JP" sz="3600" b="1">
                          <a:latin typeface="Cambria Math"/>
                          <a:ea typeface="Cambria Math"/>
                        </a:rPr>
                        <m:t>𝐆</m:t>
                      </m:r>
                      <m:r>
                        <a:rPr lang="el-GR" altLang="ja-JP" sz="36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𝚲</m:t>
                      </m:r>
                      <m:r>
                        <a:rPr lang="ja-JP" altLang="en-US" sz="3600" b="1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𝛟</m:t>
                      </m:r>
                    </m:oMath>
                  </m:oMathPara>
                </a14:m>
                <a:endParaRPr lang="en-US" altLang="ja-JP" sz="3600" b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1">
                          <a:latin typeface="Cambria Math" panose="02040503050406030204" pitchFamily="18" charset="0"/>
                          <a:ea typeface="Cambria Math" pitchFamily="18" charset="0"/>
                        </a:rPr>
                        <m:t>𝐱</m:t>
                      </m:r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1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𝐱</m:t>
                          </m:r>
                        </m:e>
                        <m:sup>
                          <m:r>
                            <a:rPr lang="en-US" altLang="ja-JP" sz="3600" b="1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ja-JP" sz="3600" b="1">
                          <a:latin typeface="Cambria Math" panose="02040503050406030204" pitchFamily="18" charset="0"/>
                          <a:ea typeface="Cambria Math" pitchFamily="18" charset="0"/>
                        </a:rPr>
                        <m:t>=</m:t>
                      </m:r>
                      <m:r>
                        <a:rPr lang="en-US" altLang="ja-JP" sz="3600" b="1">
                          <a:latin typeface="Cambria Math" panose="02040503050406030204" pitchFamily="18" charset="0"/>
                          <a:ea typeface="Cambria Math" pitchFamily="18" charset="0"/>
                        </a:rPr>
                        <m:t>𝐆</m:t>
                      </m:r>
                      <m:r>
                        <a:rPr lang="ja-JP" altLang="en-US" sz="3600" b="1" i="1">
                          <a:latin typeface="Cambria Math" panose="02040503050406030204" pitchFamily="18" charset="0"/>
                          <a:ea typeface="Cambria Math"/>
                        </a:rPr>
                        <m:t>𝚲𝚽</m:t>
                      </m:r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ja-JP" altLang="en-US" sz="3600" b="1" i="1">
                              <a:latin typeface="Cambria Math" panose="02040503050406030204" pitchFamily="18" charset="0"/>
                              <a:ea typeface="Cambria Math"/>
                            </a:rPr>
                            <m:t>𝚲</m:t>
                          </m:r>
                        </m:e>
                        <m:sup>
                          <m:r>
                            <a:rPr lang="en-US" altLang="ja-JP" sz="3600" b="1" i="1">
                              <a:latin typeface="Cambria Math" panose="02040503050406030204" pitchFamily="18" charset="0"/>
                              <a:ea typeface="Cambria Math"/>
                            </a:rPr>
                            <m:t>′</m:t>
                          </m:r>
                        </m:sup>
                      </m:sSup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1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𝐆</m:t>
                          </m:r>
                        </m:e>
                        <m:sup>
                          <m:r>
                            <a:rPr lang="en-US" altLang="ja-JP" sz="3600" b="1" i="1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ja-JP" sz="3600" b="1" i="1">
                          <a:latin typeface="Cambria Math" pitchFamily="18" charset="0"/>
                          <a:ea typeface="Cambria Math" pitchFamily="18" charset="0"/>
                        </a:rPr>
                        <m:t>    (</m:t>
                      </m:r>
                      <m:r>
                        <a:rPr lang="ja-JP" altLang="en-US" sz="3600" b="1" i="1">
                          <a:latin typeface="Cambria Math" panose="02040503050406030204" pitchFamily="18" charset="0"/>
                          <a:ea typeface="Cambria Math"/>
                        </a:rPr>
                        <m:t>𝚽</m:t>
                      </m:r>
                      <m:r>
                        <a:rPr lang="en-US" altLang="ja-JP" sz="3600" b="1" i="1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ja-JP" altLang="en-US" sz="36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𝛟𝛟</m:t>
                      </m:r>
                      <m:r>
                        <a:rPr lang="en-US" altLang="ja-JP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US" altLang="ja-JP" sz="3600" b="1" i="1" dirty="0">
                  <a:latin typeface="Cambria Math"/>
                  <a:ea typeface="Cambria Math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600" b="1">
                          <a:latin typeface="Cambria Math"/>
                          <a:ea typeface="Cambria Math"/>
                        </a:rPr>
                        <m:t>𝚫</m:t>
                      </m:r>
                      <m:r>
                        <a:rPr lang="en-US" altLang="ja-JP" sz="3600" b="1" i="1">
                          <a:latin typeface="Cambria Math"/>
                          <a:ea typeface="Cambria Math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sz="3600">
                          <a:latin typeface="Cambria Math"/>
                          <a:ea typeface="Cambria Math" pitchFamily="18" charset="0"/>
                        </a:rPr>
                        <m:t>diag</m:t>
                      </m:r>
                      <m:d>
                        <m:d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dPr>
                        <m:e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𝐱𝐱</m:t>
                          </m:r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′</m:t>
                          </m:r>
                        </m:e>
                      </m:d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ja-JP" sz="3600" b="1" i="1">
                          <a:latin typeface="Cambria Math"/>
                          <a:ea typeface="Cambria Math" pitchFamily="18" charset="0"/>
                        </a:rPr>
                        <m:t>−</m:t>
                      </m:r>
                      <m:r>
                        <a:rPr lang="en-US" altLang="ja-JP" sz="3600" i="1">
                          <a:latin typeface="Cambria Math"/>
                          <a:ea typeface="Cambria Math" pitchFamily="18" charset="0"/>
                        </a:rPr>
                        <m:t>2</m:t>
                      </m:r>
                      <m:r>
                        <a:rPr lang="en-US" altLang="ja-JP" sz="3600" b="1">
                          <a:latin typeface="Cambria Math"/>
                          <a:ea typeface="Cambria Math" pitchFamily="18" charset="0"/>
                        </a:rPr>
                        <m:t>𝐱</m:t>
                      </m:r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𝐱</m:t>
                          </m:r>
                        </m:e>
                        <m:sup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ja-JP" sz="3600" b="1" i="1">
                          <a:latin typeface="Cambria Math"/>
                          <a:ea typeface="Cambria Math" pitchFamily="18" charset="0"/>
                        </a:rPr>
                        <m:t>+</m:t>
                      </m:r>
                      <m:r>
                        <a:rPr lang="en-US" altLang="ja-JP" sz="3600" b="1" i="1">
                          <a:latin typeface="Cambria Math"/>
                          <a:ea typeface="Cambria Math" pitchFamily="18" charset="0"/>
                        </a:rPr>
                        <m:t>𝟏</m:t>
                      </m:r>
                      <m:r>
                        <m:rPr>
                          <m:sty m:val="p"/>
                        </m:rPr>
                        <a:rPr lang="en-US" altLang="ja-JP" sz="3600">
                          <a:latin typeface="Cambria Math"/>
                          <a:ea typeface="Cambria Math" pitchFamily="18" charset="0"/>
                        </a:rPr>
                        <m:t>diag</m:t>
                      </m:r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3600" b="1" i="1">
                                  <a:latin typeface="Cambria Math"/>
                                  <a:ea typeface="Cambria Math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3600" b="1">
                                  <a:latin typeface="Cambria Math"/>
                                  <a:ea typeface="Cambria Math" pitchFamily="18" charset="0"/>
                                </a:rPr>
                                <m:t>𝐱</m:t>
                              </m:r>
                              <m:sSup>
                                <m:sSupPr>
                                  <m:ctrlPr>
                                    <a:rPr lang="en-US" altLang="ja-JP" sz="3600" b="1" i="1">
                                      <a:latin typeface="Cambria Math"/>
                                      <a:ea typeface="Cambria Math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3600" b="1">
                                      <a:latin typeface="Cambria Math"/>
                                      <a:ea typeface="Cambria Math" pitchFamily="18" charset="0"/>
                                    </a:rPr>
                                    <m:t>𝐱</m:t>
                                  </m:r>
                                </m:e>
                                <m:sup>
                                  <m:r>
                                    <a:rPr lang="en-US" altLang="ja-JP" sz="3600" b="1">
                                      <a:latin typeface="Cambria Math"/>
                                      <a:ea typeface="Cambria Math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altLang="ja-JP" sz="3600" b="1" i="1" dirty="0" smtClean="0">
                  <a:latin typeface="Cambria Math"/>
                  <a:ea typeface="Cambria Math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𝑆</m:t>
                      </m:r>
                      <m:d>
                        <m:dPr>
                          <m:ctrlPr>
                            <a:rPr lang="en-US" altLang="ja-JP" sz="3600" i="1">
                              <a:latin typeface="Cambria Math"/>
                              <a:ea typeface="Cambria Math" pitchFamily="18" charset="0"/>
                            </a:rPr>
                          </m:ctrlPr>
                        </m:dPr>
                        <m:e>
                          <m:r>
                            <a:rPr lang="ja-JP" altLang="en-US" sz="3600" b="1" i="1">
                              <a:latin typeface="Cambria Math" panose="02040503050406030204" pitchFamily="18" charset="0"/>
                              <a:ea typeface="Cambria Math"/>
                            </a:rPr>
                            <m:t>𝚽</m:t>
                          </m:r>
                          <m:r>
                            <a:rPr lang="en-US" altLang="ja-JP" sz="3600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, </m:t>
                          </m:r>
                          <m:r>
                            <a:rPr lang="en-US" altLang="ja-JP" sz="3600" b="1" i="0" smtClean="0">
                              <a:latin typeface="Cambria Math" panose="02040503050406030204" pitchFamily="18" charset="0"/>
                              <a:ea typeface="Cambria Math"/>
                            </a:rPr>
                            <m:t>𝐀</m:t>
                          </m:r>
                        </m:e>
                      </m:d>
                      <m:r>
                        <a:rPr lang="en-US" altLang="ja-JP" sz="3600">
                          <a:latin typeface="Cambria Math"/>
                          <a:ea typeface="Cambria Math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sz="3600">
                          <a:latin typeface="Cambria Math"/>
                          <a:ea typeface="Cambria Math" pitchFamily="18" charset="0"/>
                        </a:rPr>
                        <m:t>tr</m:t>
                      </m:r>
                      <m:r>
                        <a:rPr lang="en-US" altLang="ja-JP" sz="3600" b="1" i="1" smtClean="0">
                          <a:latin typeface="Cambria Math" pitchFamily="18" charset="0"/>
                          <a:ea typeface="Cambria Math" pitchFamily="18" charset="0"/>
                        </a:rPr>
                        <m:t>{</m:t>
                      </m:r>
                      <m:sSup>
                        <m:sSupPr>
                          <m:ctrlPr>
                            <a:rPr lang="en-US" altLang="ja-JP" sz="3600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3600" b="1" i="1">
                                  <a:latin typeface="Cambria Math"/>
                                  <a:ea typeface="Cambria Math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3600" b="1">
                                  <a:latin typeface="Cambria Math"/>
                                  <a:ea typeface="Cambria Math" pitchFamily="18" charset="0"/>
                                </a:rPr>
                                <m:t>𝐃</m:t>
                              </m:r>
                              <m:r>
                                <a:rPr lang="en-US" altLang="ja-JP" sz="3600" b="1" i="1">
                                  <a:latin typeface="Cambria Math"/>
                                  <a:ea typeface="Cambria Math" pitchFamily="18" charset="0"/>
                                </a:rPr>
                                <m:t>−</m:t>
                              </m:r>
                              <m:r>
                                <a:rPr lang="ja-JP" altLang="en-US" sz="3600" b="1">
                                  <a:latin typeface="Cambria Math"/>
                                  <a:ea typeface="Cambria Math"/>
                                </a:rPr>
                                <m:t>𝚫</m:t>
                              </m:r>
                            </m:e>
                          </m:d>
                        </m:e>
                        <m:sup>
                          <m:r>
                            <a:rPr lang="en-US" altLang="ja-JP" sz="3600" b="1" i="1">
                              <a:latin typeface="Cambria Math"/>
                              <a:ea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</m:ctrlPr>
                        </m:dPr>
                        <m:e>
                          <m:r>
                            <a:rPr lang="en-US" altLang="ja-JP" sz="3600" b="1">
                              <a:latin typeface="Cambria Math"/>
                              <a:ea typeface="Cambria Math" pitchFamily="18" charset="0"/>
                            </a:rPr>
                            <m:t>𝐃</m:t>
                          </m:r>
                          <m:r>
                            <a:rPr lang="en-US" altLang="ja-JP" sz="3600" b="1" i="1">
                              <a:latin typeface="Cambria Math"/>
                              <a:ea typeface="Cambria Math" pitchFamily="18" charset="0"/>
                            </a:rPr>
                            <m:t>−</m:t>
                          </m:r>
                          <m:r>
                            <a:rPr lang="ja-JP" altLang="en-US" sz="3600" b="1">
                              <a:latin typeface="Cambria Math"/>
                              <a:ea typeface="Cambria Math"/>
                            </a:rPr>
                            <m:t>𝚫</m:t>
                          </m:r>
                        </m:e>
                      </m:d>
                      <m:r>
                        <a:rPr lang="en-US" altLang="ja-JP" sz="3600" b="1" i="0" smtClean="0">
                          <a:latin typeface="Cambria Math" panose="02040503050406030204" pitchFamily="18" charset="0"/>
                          <a:ea typeface="Cambria Math"/>
                        </a:rPr>
                        <m:t>}</m:t>
                      </m:r>
                    </m:oMath>
                  </m:oMathPara>
                </a14:m>
                <a:endParaRPr lang="en-US" altLang="ja-JP" sz="3600" b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7" name="角丸四角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124744"/>
                <a:ext cx="8640960" cy="3484721"/>
              </a:xfrm>
              <a:prstGeom prst="roundRect">
                <a:avLst>
                  <a:gd name="adj" fmla="val 8530"/>
                </a:avLst>
              </a:prstGeom>
              <a:blipFill rotWithShape="0">
                <a:blip r:embed="rId2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正方形/長方形 1"/>
          <p:cNvSpPr/>
          <p:nvPr/>
        </p:nvSpPr>
        <p:spPr>
          <a:xfrm>
            <a:off x="539552" y="2795096"/>
            <a:ext cx="7848872" cy="1714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915816" y="1268760"/>
            <a:ext cx="3456384" cy="5197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467544" y="1804596"/>
            <a:ext cx="4464496" cy="5197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67544" y="2347388"/>
            <a:ext cx="4464496" cy="5197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75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タイトル 2"/>
              <p:cNvSpPr>
                <a:spLocks noGrp="1"/>
              </p:cNvSpPr>
              <p:nvPr>
                <p:ph type="title"/>
              </p:nvPr>
            </p:nvSpPr>
            <p:spPr>
              <a:xfrm>
                <a:off x="107504" y="44623"/>
                <a:ext cx="8928992" cy="1050523"/>
              </a:xfr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b="1" i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mbria Math"/>
                        </a:rPr>
                        <m:t>𝚲</m:t>
                      </m:r>
                      <m:r>
                        <a:rPr kumimoji="1" lang="en-US" altLang="ja-JP" b="1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kumimoji="1" lang="en-US" altLang="ja-JP" b="1" i="1" smtClean="0">
                              <a:latin typeface="Cambria Math"/>
                            </a:rPr>
                            <m:t>(</m:t>
                          </m:r>
                          <m:r>
                            <a:rPr kumimoji="1" lang="en-US" altLang="ja-JP" b="1" i="0" smtClean="0">
                              <a:latin typeface="Cambria Math"/>
                            </a:rPr>
                            <m:t>𝐈</m:t>
                          </m:r>
                          <m:r>
                            <a:rPr kumimoji="1" lang="en-US" altLang="ja-JP" b="1" i="1" smtClean="0">
                              <a:latin typeface="Cambria Math"/>
                            </a:rPr>
                            <m:t>−</m:t>
                          </m:r>
                          <m:r>
                            <a:rPr kumimoji="1" lang="en-US" altLang="ja-JP" b="1" i="0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𝐀</m:t>
                          </m:r>
                          <m:r>
                            <a:rPr kumimoji="1" lang="en-US" altLang="ja-JP" b="1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kumimoji="1" lang="en-US" altLang="ja-JP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kumimoji="1" lang="en-US" altLang="ja-JP" b="1" i="0" smtClean="0">
                          <a:latin typeface="Cambria Math"/>
                        </a:rPr>
                        <m:t>     </m:t>
                      </m:r>
                      <m:r>
                        <a:rPr lang="en-US" altLang="ja-JP" b="1">
                          <a:latin typeface="Cambria Math"/>
                          <a:ea typeface="Cambria Math"/>
                        </a:rPr>
                        <m:t>𝐱</m:t>
                      </m:r>
                      <m:r>
                        <a:rPr lang="en-US" altLang="ja-JP" b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ja-JP" b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𝐆</m:t>
                      </m:r>
                      <m:r>
                        <a:rPr lang="en-US" altLang="ja-JP" b="1">
                          <a:latin typeface="Cambria Math"/>
                          <a:ea typeface="Cambria Math"/>
                        </a:rPr>
                        <m:t>𝐭</m:t>
                      </m:r>
                      <m:r>
                        <a:rPr lang="en-US" altLang="ja-JP" b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ja-JP" b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𝐆</m:t>
                      </m:r>
                      <m:r>
                        <a:rPr lang="el-GR" altLang="ja-JP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𝚲</m:t>
                      </m:r>
                      <m:r>
                        <a:rPr lang="ja-JP" altLang="en-US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𝛟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" name="タイトル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7504" y="44623"/>
                <a:ext cx="8928992" cy="105052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角丸四角形 6"/>
              <p:cNvSpPr/>
              <p:nvPr/>
            </p:nvSpPr>
            <p:spPr>
              <a:xfrm>
                <a:off x="251520" y="1087369"/>
                <a:ext cx="8640960" cy="5496637"/>
              </a:xfrm>
              <a:prstGeom prst="roundRect">
                <a:avLst>
                  <a:gd name="adj" fmla="val 8530"/>
                </a:avLst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1600" b="1" i="0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𝐀</m:t>
                      </m:r>
                      <m:r>
                        <a:rPr lang="en-US" altLang="ja-JP" sz="1600" b="1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1600" b="1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16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mPr>
                            <m:mr>
                              <m:e/>
                              <m:e/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  <m:e/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160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altLang="ja-JP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/>
                              <m:e/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altLang="ja-JP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/>
                              <m:e/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/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/>
                              <m:e>
                                <m:sSub>
                                  <m:sSubPr>
                                    <m:ctrlPr>
                                      <a:rPr lang="en-US" altLang="ja-JP" sz="160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12×8</m:t>
                                    </m:r>
                                  </m:sub>
                                </m:sSub>
                              </m:e>
                            </m:mr>
                            <m:mr>
                              <m:e/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/>
                            </m:mr>
                            <m:mr>
                              <m:e/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</m:e>
                              <m:e/>
                              <m:e/>
                            </m:mr>
                            <m:mr>
                              <m:e/>
                              <m:e/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6</m:t>
                                    </m:r>
                                  </m:sub>
                                </m:sSub>
                              </m:e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7</m:t>
                                    </m:r>
                                  </m:sub>
                                </m:sSub>
                              </m:e>
                              <m:e/>
                            </m:mr>
                            <m:mr>
                              <m:e/>
                              <m:e/>
                              <m:e/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8</m:t>
                                    </m:r>
                                  </m:sub>
                                </m:sSub>
                              </m:e>
                              <m:e/>
                            </m:mr>
                          </m:m>
                        </m:e>
                      </m:d>
                      <m:r>
                        <a:rPr lang="en-US" altLang="ja-JP" sz="1600" b="1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ja-JP" altLang="en-US" sz="1600" b="1" i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𝚲</m:t>
                      </m:r>
                      <m:r>
                        <a:rPr lang="en-US" altLang="ja-JP" sz="1600" b="1" i="1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1600" b="1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1600" b="1" i="1">
                                  <a:latin typeface="Cambria Math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</m:mr>
                            <m:mr>
                              <m:e/>
                              <m:e>
                                <m:r>
                                  <a:rPr lang="en-US" altLang="ja-JP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altLang="ja-JP" sz="1600" i="1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ja-JP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altLang="ja-JP" sz="1600" i="1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/>
                              <m:e>
                                <m:r>
                                  <a:rPr lang="en-US" altLang="ja-JP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/>
                              <m:e>
                                <m:r>
                                  <a:rPr lang="en-US" altLang="ja-JP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/>
                              <m:e/>
                              <m:e>
                                <m:r>
                                  <a:rPr lang="en-US" altLang="ja-JP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/>
                              <m:e/>
                              <m:e/>
                              <m:e/>
                              <m:e/>
                              <m:e/>
                            </m:mr>
                            <m:mr>
                              <m:e/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/>
                              <m:e/>
                              <m:e>
                                <m:r>
                                  <a:rPr lang="en-US" altLang="ja-JP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/>
                              <m:e/>
                              <m:e/>
                              <m:e/>
                              <m:e/>
                            </m:mr>
                            <m:mr>
                              <m:e/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/>
                              <m:e/>
                              <m:e/>
                              <m:e>
                                <m:r>
                                  <a:rPr lang="en-US" altLang="ja-JP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/>
                              <m:e/>
                              <m:e/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/>
                              <m:e/>
                              <m:e/>
                              <m:e>
                                <m:r>
                                  <a:rPr lang="en-US" altLang="ja-JP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/>
                              <m:e/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6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6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6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/>
                              <m:e/>
                              <m:e/>
                              <m:e/>
                              <m:e>
                                <m:r>
                                  <a:rPr lang="en-US" altLang="ja-JP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/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7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7</m:t>
                                    </m:r>
                                  </m:sub>
                                </m:sSub>
                              </m:e>
                              <m:e/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7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/>
                              <m:e/>
                              <m:e/>
                              <m:e/>
                              <m:e>
                                <m:r>
                                  <a:rPr lang="en-US" altLang="ja-JP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8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b="0" i="1" smtClean="0">
                                        <a:latin typeface="Cambria Math"/>
                                        <a:ea typeface="Cambria Math"/>
                                      </a:rPr>
                                      <m:t>8</m:t>
                                    </m:r>
                                  </m:sub>
                                </m:sSub>
                              </m:e>
                              <m:e/>
                              <m:e>
                                <m:sSub>
                                  <m:sSubPr>
                                    <m:ctrlP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1600" i="1">
                                        <a:latin typeface="Cambria Math"/>
                                        <a:ea typeface="Cambria Math"/>
                                      </a:rPr>
                                      <m:t>8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>
                                <m:r>
                                  <a:rPr lang="en-US" altLang="ja-JP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ja-JP" sz="1600" b="1" i="1" dirty="0" smtClean="0">
                  <a:latin typeface="Cambria Math"/>
                  <a:ea typeface="Cambria Math"/>
                </a:endParaRPr>
              </a:p>
              <a:p>
                <a:endParaRPr lang="en-US" altLang="ja-JP" sz="1600" b="1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1600" b="1" i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𝐆</m:t>
                      </m:r>
                      <m:r>
                        <a:rPr lang="en-US" altLang="ja-JP" sz="1600" b="1" i="1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1600" b="1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1600" b="1" i="1">
                                  <a:latin typeface="Cambria Math"/>
                                  <a:ea typeface="Cambria Math"/>
                                </a:rPr>
                              </m:ctrlPr>
                            </m:mPr>
                            <m:mr>
                              <m:e/>
                              <m:e/>
                              <m:e/>
                              <m:e/>
                              <m:e>
                                <m:r>
                                  <a:rPr lang="en-US" altLang="ja-JP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  <m:e/>
                              <m:e/>
                              <m:e>
                                <m:r>
                                  <a:rPr lang="en-US" altLang="ja-JP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/>
                              <m:e/>
                              <m:e/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  <m:e/>
                              <m:e/>
                              <m:e/>
                              <m:e>
                                <m:r>
                                  <a:rPr lang="en-US" altLang="ja-JP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/>
                              <m:e/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>
                                <m:r>
                                  <a:rPr lang="en-US" altLang="ja-JP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/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>
                                <m:r>
                                  <a:rPr lang="en-US" altLang="ja-JP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>
                                <m:r>
                                  <a:rPr lang="en-US" altLang="ja-JP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>
                                <m:r>
                                  <a:rPr lang="en-US" altLang="ja-JP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/>
                            </m:mr>
                            <m:mr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/>
                              <m:e>
                                <m:r>
                                  <a:rPr lang="en-US" altLang="ja-JP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ja-JP" sz="1600" b="1" dirty="0" smtClean="0">
                  <a:latin typeface="Cambria Math" pitchFamily="18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7" name="角丸四角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087369"/>
                <a:ext cx="8640960" cy="5496637"/>
              </a:xfrm>
              <a:prstGeom prst="roundRect">
                <a:avLst>
                  <a:gd name="adj" fmla="val 8530"/>
                </a:avLst>
              </a:prstGeom>
              <a:blipFill rotWithShape="1">
                <a:blip r:embed="rId3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角丸四角形 1"/>
          <p:cNvSpPr/>
          <p:nvPr/>
        </p:nvSpPr>
        <p:spPr>
          <a:xfrm>
            <a:off x="395536" y="4581128"/>
            <a:ext cx="5328592" cy="187220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4499992" y="260648"/>
            <a:ext cx="3888432" cy="64807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78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1995</TotalTime>
  <Words>2148</Words>
  <Application>Microsoft Office PowerPoint</Application>
  <PresentationFormat>画面に合わせる (4:3)</PresentationFormat>
  <Paragraphs>308</Paragraphs>
  <Slides>18</Slides>
  <Notes>0</Notes>
  <HiddenSlides>1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Office ​​テーマ</vt:lpstr>
      <vt:lpstr>Structural Space Scaling</vt:lpstr>
      <vt:lpstr>Purpose</vt:lpstr>
      <vt:lpstr>Path Diagram</vt:lpstr>
      <vt:lpstr>Entire Space and Subspaces</vt:lpstr>
      <vt:lpstr>Map→Path Diagram</vt:lpstr>
      <vt:lpstr>Exogenous and Endogenous Spaces</vt:lpstr>
      <vt:lpstr>Path Diagram→Structural Coordinates</vt:lpstr>
      <vt:lpstr>Structural Coordinates→Measurement Coordinates</vt:lpstr>
      <vt:lpstr>Λ=〖(I-A)〗^(-1)      x=Gt=GΛϕ</vt:lpstr>
      <vt:lpstr>Measurement Coordinates→Distance Structure</vt:lpstr>
      <vt:lpstr>Φ: Inter-Subspace Inner Product Structure </vt:lpstr>
      <vt:lpstr>Measurement Equations→Distance Structure</vt:lpstr>
      <vt:lpstr>Measurement Equations→Distance Structure</vt:lpstr>
      <vt:lpstr>Goodness of Fit Indices</vt:lpstr>
      <vt:lpstr>Summary (1) SEM Approach in MDS</vt:lpstr>
      <vt:lpstr>Summary (2) Dimensionality</vt:lpstr>
      <vt:lpstr>4次元以上の構造の記述がしやすい</vt:lpstr>
      <vt:lpstr>Expansion to Asymmetric Structure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kojiro</dc:creator>
  <cp:lastModifiedBy>kojiro</cp:lastModifiedBy>
  <cp:revision>143</cp:revision>
  <dcterms:created xsi:type="dcterms:W3CDTF">2013-06-08T12:17:29Z</dcterms:created>
  <dcterms:modified xsi:type="dcterms:W3CDTF">2013-09-05T23:58:17Z</dcterms:modified>
</cp:coreProperties>
</file>